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6"/>
  </p:notesMasterIdLst>
  <p:sldIdLst>
    <p:sldId id="256" r:id="rId2"/>
    <p:sldId id="271" r:id="rId3"/>
    <p:sldId id="318" r:id="rId4"/>
    <p:sldId id="346" r:id="rId5"/>
    <p:sldId id="335" r:id="rId6"/>
    <p:sldId id="347" r:id="rId7"/>
    <p:sldId id="337" r:id="rId8"/>
    <p:sldId id="319" r:id="rId9"/>
    <p:sldId id="343" r:id="rId10"/>
    <p:sldId id="338" r:id="rId11"/>
    <p:sldId id="344" r:id="rId12"/>
    <p:sldId id="279" r:id="rId13"/>
    <p:sldId id="282" r:id="rId14"/>
    <p:sldId id="306" r:id="rId15"/>
    <p:sldId id="348" r:id="rId16"/>
    <p:sldId id="261" r:id="rId17"/>
    <p:sldId id="334" r:id="rId18"/>
    <p:sldId id="339" r:id="rId19"/>
    <p:sldId id="342" r:id="rId20"/>
    <p:sldId id="345" r:id="rId21"/>
    <p:sldId id="341" r:id="rId22"/>
    <p:sldId id="340" r:id="rId23"/>
    <p:sldId id="349" r:id="rId24"/>
    <p:sldId id="332" r:id="rId2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DF8707-08F8-A376-79D2-ABEE11AA6F98}" name="Jacob Henderson" initials="JH" userId="S::Jhenderson@westchicago.org::bfeb7f07-2674-4cfd-b43e-78230dbe12e9" providerId="AD"/>
  <p188:author id="{3B7C0633-9797-F541-EA37-65D829677F28}" name="Kelley Chrisse" initials="KC" userId="S::kelleyc1@westchicago.org::4bfae9ae-c5b3-4764-b76a-35ae8988ca00" providerId="AD"/>
  <p188:author id="{D110514B-F3BC-C046-B70B-BB9CE526FD36}" name="Tia Messino" initials="TM" userId="S::tiam1@westchicago.org::e81b9ac8-a743-4809-bfef-d971aeaf503a" providerId="AD"/>
  <p188:author id="{AE84AF53-3BE5-A538-7560-4D6E9ECB3600}" name="Nikki Giles" initials="NG" userId="S::nikkig1@westchicago.org::c2b9b34c-36ce-494f-98bb-3024b3b52c4d" providerId="AD"/>
  <p188:author id="{5CCE17F5-E1B1-84DB-C6C2-904B52D8B1C0}" name="Mehul Patel" initials="MP" userId="S::mehulp1@westchicago.org::897281aa-0e6f-4b69-8ad8-896486da73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00642D"/>
    <a:srgbClr val="D59F01"/>
    <a:srgbClr val="4B5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97D02-CF3F-A217-FE2C-402E63074E97}" v="8" dt="2026-10-19T20:06:20.387"/>
    <p1510:client id="{38DE642E-CC35-78E7-BEFD-3C7552AC300F}" v="631" dt="2026-10-19T19:23:07.517"/>
    <p1510:client id="{97DA3B6D-0DB6-8D0E-720D-32F3583BF1BA}" v="117" dt="2026-10-19T17:30:48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estchicagoil-my.sharepoint.com/personal/mehulp1_westchicago_org/Documents/Water%20Sewer%20Workshop_ColumnCluster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estchicagoil-my.sharepoint.com/personal/mehulp1_westchicago_org/Documents/Water%20Sewer%20Workshop_ColumnClustered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estchicagoil-my.sharepoint.com/personal/mehulp1_westchicago_org/Documents/Water%20Sewer%20Workshop%2010.19.26_BarCluster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Revenue vs Expenses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</c:numCache>
            </c:numRef>
          </c:cat>
          <c:val>
            <c:numRef>
              <c:f>Sheet1!$B$2:$B$6</c:f>
              <c:numCache>
                <c:formatCode>"$"#,##0</c:formatCode>
                <c:ptCount val="5"/>
                <c:pt idx="0">
                  <c:v>17801200</c:v>
                </c:pt>
                <c:pt idx="1">
                  <c:v>21325400</c:v>
                </c:pt>
                <c:pt idx="2">
                  <c:v>9272800</c:v>
                </c:pt>
                <c:pt idx="3">
                  <c:v>9582800</c:v>
                </c:pt>
                <c:pt idx="4">
                  <c:v>9459300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9-465E-B6B3-BFD321D892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</c:numCache>
            </c:numRef>
          </c:cat>
          <c:val>
            <c:numRef>
              <c:f>Sheet1!$C$2:$C$6</c:f>
              <c:numCache>
                <c:formatCode>"$"#,##0</c:formatCode>
                <c:ptCount val="5"/>
                <c:pt idx="0">
                  <c:v>18655065</c:v>
                </c:pt>
                <c:pt idx="1">
                  <c:v>21285300</c:v>
                </c:pt>
                <c:pt idx="2">
                  <c:v>9143700</c:v>
                </c:pt>
                <c:pt idx="3">
                  <c:v>11849300</c:v>
                </c:pt>
                <c:pt idx="4">
                  <c:v>13234400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99-465E-B6B3-BFD321D89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0028720"/>
        <c:axId val="790030640"/>
      </c:barChart>
      <c:catAx>
        <c:axId val="79002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30640"/>
        <c:crosses val="autoZero"/>
        <c:auto val="1"/>
        <c:lblAlgn val="ctr"/>
        <c:lblOffset val="100"/>
        <c:noMultiLvlLbl val="0"/>
      </c:catAx>
      <c:valAx>
        <c:axId val="7900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2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Revenue vs. Expenses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</c:numCache>
            </c:numRef>
          </c:cat>
          <c:val>
            <c:numRef>
              <c:f>Sheet1!$B$2:$B$6</c:f>
              <c:numCache>
                <c:formatCode>"$"#,##0</c:formatCode>
                <c:ptCount val="5"/>
                <c:pt idx="0">
                  <c:v>8725000</c:v>
                </c:pt>
                <c:pt idx="1">
                  <c:v>8741000</c:v>
                </c:pt>
                <c:pt idx="2">
                  <c:v>8760800</c:v>
                </c:pt>
                <c:pt idx="3">
                  <c:v>8266600</c:v>
                </c:pt>
                <c:pt idx="4">
                  <c:v>8325000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F-4F61-936D-547CF262B7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</c:numCache>
            </c:numRef>
          </c:cat>
          <c:val>
            <c:numRef>
              <c:f>Sheet1!$C$2:$C$6</c:f>
              <c:numCache>
                <c:formatCode>"$"#,##0</c:formatCode>
                <c:ptCount val="5"/>
                <c:pt idx="0">
                  <c:v>8453305</c:v>
                </c:pt>
                <c:pt idx="1">
                  <c:v>8104600</c:v>
                </c:pt>
                <c:pt idx="2">
                  <c:v>8787000</c:v>
                </c:pt>
                <c:pt idx="3">
                  <c:v>15966200</c:v>
                </c:pt>
                <c:pt idx="4">
                  <c:v>10543000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F-4F61-936D-547CF262B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0030640"/>
        <c:axId val="790029200"/>
      </c:barChart>
      <c:catAx>
        <c:axId val="79003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29200"/>
        <c:crosses val="autoZero"/>
        <c:auto val="1"/>
        <c:lblAlgn val="ctr"/>
        <c:lblOffset val="100"/>
        <c:noMultiLvlLbl val="0"/>
      </c:catAx>
      <c:valAx>
        <c:axId val="79002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3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Sewer</c:v>
                </c:pt>
              </c:strCache>
            </c:strRef>
          </c:tx>
          <c:spPr>
            <a:solidFill>
              <a:srgbClr val="8ED973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Woodridge​</c:v>
                </c:pt>
                <c:pt idx="1">
                  <c:v>Wheaton​</c:v>
                </c:pt>
                <c:pt idx="2">
                  <c:v>Westmont​</c:v>
                </c:pt>
                <c:pt idx="3">
                  <c:v>West Chicago​</c:v>
                </c:pt>
                <c:pt idx="4">
                  <c:v>Villa Park​</c:v>
                </c:pt>
                <c:pt idx="5">
                  <c:v>St. Charles​</c:v>
                </c:pt>
                <c:pt idx="6">
                  <c:v>Montgomery​</c:v>
                </c:pt>
                <c:pt idx="7">
                  <c:v>Lombard​</c:v>
                </c:pt>
                <c:pt idx="8">
                  <c:v>Lisle​</c:v>
                </c:pt>
                <c:pt idx="9">
                  <c:v>Glen Ellyn​</c:v>
                </c:pt>
                <c:pt idx="10">
                  <c:v>Geneva​</c:v>
                </c:pt>
                <c:pt idx="11">
                  <c:v>Elmhurst​</c:v>
                </c:pt>
                <c:pt idx="12">
                  <c:v>Elgin​</c:v>
                </c:pt>
                <c:pt idx="13">
                  <c:v>Downers Grove​</c:v>
                </c:pt>
                <c:pt idx="14">
                  <c:v>Darien​</c:v>
                </c:pt>
                <c:pt idx="15">
                  <c:v>Batavia​</c:v>
                </c:pt>
                <c:pt idx="16">
                  <c:v>Aurora​</c:v>
                </c:pt>
                <c:pt idx="17">
                  <c:v>Addison​</c:v>
                </c:pt>
              </c:strCache>
            </c:strRef>
          </c:cat>
          <c:val>
            <c:numRef>
              <c:f>Sheet1!$C$2:$C$19</c:f>
              <c:numCache>
                <c:formatCode>"$"#,##0.00</c:formatCode>
                <c:ptCount val="18"/>
                <c:pt idx="0">
                  <c:v>6.47</c:v>
                </c:pt>
                <c:pt idx="1">
                  <c:v>7.9</c:v>
                </c:pt>
                <c:pt idx="2">
                  <c:v>3.65</c:v>
                </c:pt>
                <c:pt idx="3">
                  <c:v>11</c:v>
                </c:pt>
                <c:pt idx="4">
                  <c:v>3.85</c:v>
                </c:pt>
                <c:pt idx="5">
                  <c:v>8.83</c:v>
                </c:pt>
                <c:pt idx="6">
                  <c:v>8.26</c:v>
                </c:pt>
                <c:pt idx="7">
                  <c:v>7.74</c:v>
                </c:pt>
                <c:pt idx="8">
                  <c:v>6.24</c:v>
                </c:pt>
                <c:pt idx="9">
                  <c:v>7.57</c:v>
                </c:pt>
                <c:pt idx="10">
                  <c:v>4.96</c:v>
                </c:pt>
                <c:pt idx="11">
                  <c:v>11.45</c:v>
                </c:pt>
                <c:pt idx="12">
                  <c:v>5.87</c:v>
                </c:pt>
                <c:pt idx="13">
                  <c:v>3.65</c:v>
                </c:pt>
                <c:pt idx="14">
                  <c:v>5.57</c:v>
                </c:pt>
                <c:pt idx="15">
                  <c:v>8.66</c:v>
                </c:pt>
                <c:pt idx="16">
                  <c:v>11.07</c:v>
                </c:pt>
                <c:pt idx="17">
                  <c:v>8.4700000000000006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34-4CBE-860A-A43DB9CC3B0D}"/>
            </c:ext>
          </c:extLst>
        </c:ser>
        <c:ser>
          <c:idx val="1"/>
          <c:order val="1"/>
          <c:tx>
            <c:strRef>
              <c:f>{"Water"}</c:f>
              <c:strCache>
                <c:ptCount val="1"/>
                <c:pt idx="0">
                  <c:v>Water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Woodridge​</c:v>
                </c:pt>
                <c:pt idx="1">
                  <c:v>Wheaton​</c:v>
                </c:pt>
                <c:pt idx="2">
                  <c:v>Westmont​</c:v>
                </c:pt>
                <c:pt idx="3">
                  <c:v>West Chicago​</c:v>
                </c:pt>
                <c:pt idx="4">
                  <c:v>Villa Park​</c:v>
                </c:pt>
                <c:pt idx="5">
                  <c:v>St. Charles​</c:v>
                </c:pt>
                <c:pt idx="6">
                  <c:v>Montgomery​</c:v>
                </c:pt>
                <c:pt idx="7">
                  <c:v>Lombard​</c:v>
                </c:pt>
                <c:pt idx="8">
                  <c:v>Lisle​</c:v>
                </c:pt>
                <c:pt idx="9">
                  <c:v>Glen Ellyn​</c:v>
                </c:pt>
                <c:pt idx="10">
                  <c:v>Geneva​</c:v>
                </c:pt>
                <c:pt idx="11">
                  <c:v>Elmhurst​</c:v>
                </c:pt>
                <c:pt idx="12">
                  <c:v>Elgin​</c:v>
                </c:pt>
                <c:pt idx="13">
                  <c:v>Downers Grove​</c:v>
                </c:pt>
                <c:pt idx="14">
                  <c:v>Darien​</c:v>
                </c:pt>
                <c:pt idx="15">
                  <c:v>Batavia​</c:v>
                </c:pt>
                <c:pt idx="16">
                  <c:v>Aurora​</c:v>
                </c:pt>
                <c:pt idx="17">
                  <c:v>Addison​</c:v>
                </c:pt>
              </c:strCache>
            </c:strRef>
          </c:cat>
          <c:val>
            <c:numRef>
              <c:f>Sheet1!B2:B19</c:f>
              <c:numCache>
                <c:formatCode>"$"#,##0.00</c:formatCode>
                <c:ptCount val="18"/>
                <c:pt idx="0">
                  <c:v>11.74</c:v>
                </c:pt>
                <c:pt idx="1">
                  <c:v>8.44</c:v>
                </c:pt>
                <c:pt idx="2">
                  <c:v>12.36</c:v>
                </c:pt>
                <c:pt idx="3">
                  <c:v>9.9</c:v>
                </c:pt>
                <c:pt idx="4">
                  <c:v>10.54</c:v>
                </c:pt>
                <c:pt idx="5">
                  <c:v>11.7</c:v>
                </c:pt>
                <c:pt idx="6">
                  <c:v>8.93</c:v>
                </c:pt>
                <c:pt idx="7">
                  <c:v>11.4</c:v>
                </c:pt>
                <c:pt idx="8">
                  <c:v>8.0399999999999991</c:v>
                </c:pt>
                <c:pt idx="9">
                  <c:v>10.5</c:v>
                </c:pt>
                <c:pt idx="10">
                  <c:v>9.0500000000000007</c:v>
                </c:pt>
                <c:pt idx="11">
                  <c:v>14.85</c:v>
                </c:pt>
                <c:pt idx="12">
                  <c:v>8.17</c:v>
                </c:pt>
                <c:pt idx="13">
                  <c:v>11.24</c:v>
                </c:pt>
                <c:pt idx="14">
                  <c:v>9.75</c:v>
                </c:pt>
                <c:pt idx="15">
                  <c:v>5.79</c:v>
                </c:pt>
                <c:pt idx="16">
                  <c:v>10.29</c:v>
                </c:pt>
                <c:pt idx="17">
                  <c:v>11.58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4-4CBE-860A-A43DB9CC3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14097599"/>
        <c:axId val="1714098559"/>
      </c:barChart>
      <c:catAx>
        <c:axId val="17140975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098559"/>
        <c:crosses val="autoZero"/>
        <c:auto val="1"/>
        <c:lblAlgn val="ctr"/>
        <c:lblOffset val="100"/>
        <c:noMultiLvlLbl val="0"/>
      </c:catAx>
      <c:valAx>
        <c:axId val="17140985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097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22A1C-E18C-4536-B756-506B182039C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F16847E-F912-4793-B8E3-3CB8888509C6}">
      <dgm:prSet/>
      <dgm:spPr/>
      <dgm:t>
        <a:bodyPr/>
        <a:lstStyle/>
        <a:p>
          <a:r>
            <a:rPr lang="en-US"/>
            <a:t>~106 miles of sanitary collection system</a:t>
          </a:r>
        </a:p>
      </dgm:t>
    </dgm:pt>
    <dgm:pt modelId="{EEEE0160-EBE0-4C8F-9751-E9496732D97B}" type="parTrans" cxnId="{411E9973-D851-4422-BB18-C0B009546CA0}">
      <dgm:prSet/>
      <dgm:spPr/>
      <dgm:t>
        <a:bodyPr/>
        <a:lstStyle/>
        <a:p>
          <a:endParaRPr lang="en-US"/>
        </a:p>
      </dgm:t>
    </dgm:pt>
    <dgm:pt modelId="{45E8AECE-C672-4DED-A906-DDCAF4558171}" type="sibTrans" cxnId="{411E9973-D851-4422-BB18-C0B009546CA0}">
      <dgm:prSet/>
      <dgm:spPr/>
      <dgm:t>
        <a:bodyPr/>
        <a:lstStyle/>
        <a:p>
          <a:endParaRPr lang="en-US"/>
        </a:p>
      </dgm:t>
    </dgm:pt>
    <dgm:pt modelId="{CAC52B70-29CF-4698-A6CC-58AC89ED7299}">
      <dgm:prSet/>
      <dgm:spPr/>
      <dgm:t>
        <a:bodyPr/>
        <a:lstStyle/>
        <a:p>
          <a:r>
            <a:rPr lang="en-US"/>
            <a:t>7.4 MG Regional WCWWA WWTP </a:t>
          </a:r>
        </a:p>
      </dgm:t>
    </dgm:pt>
    <dgm:pt modelId="{F24002D6-B8F9-470E-BD4D-6A27AAE2D241}" type="parTrans" cxnId="{639FF7A4-B9ED-439E-B506-C0BFBDFF0BD8}">
      <dgm:prSet/>
      <dgm:spPr/>
      <dgm:t>
        <a:bodyPr/>
        <a:lstStyle/>
        <a:p>
          <a:endParaRPr lang="en-US"/>
        </a:p>
      </dgm:t>
    </dgm:pt>
    <dgm:pt modelId="{79653B71-2598-4A2B-B6E6-912F33955C43}" type="sibTrans" cxnId="{639FF7A4-B9ED-439E-B506-C0BFBDFF0BD8}">
      <dgm:prSet/>
      <dgm:spPr/>
      <dgm:t>
        <a:bodyPr/>
        <a:lstStyle/>
        <a:p>
          <a:endParaRPr lang="en-US"/>
        </a:p>
      </dgm:t>
    </dgm:pt>
    <dgm:pt modelId="{2CB1473D-5CE1-41BC-9480-DD735A5E473A}">
      <dgm:prSet/>
      <dgm:spPr/>
      <dgm:t>
        <a:bodyPr/>
        <a:lstStyle/>
        <a:p>
          <a:r>
            <a:rPr lang="en-US"/>
            <a:t>13 Sanitary Lift Stations</a:t>
          </a:r>
        </a:p>
      </dgm:t>
    </dgm:pt>
    <dgm:pt modelId="{0B565E91-67F6-4FFF-A97A-12426EA381BF}" type="parTrans" cxnId="{B706458C-6E98-4C58-95F7-456E3EDA7908}">
      <dgm:prSet/>
      <dgm:spPr/>
      <dgm:t>
        <a:bodyPr/>
        <a:lstStyle/>
        <a:p>
          <a:endParaRPr lang="en-US"/>
        </a:p>
      </dgm:t>
    </dgm:pt>
    <dgm:pt modelId="{524CE316-C556-4759-B0C1-914F39765100}" type="sibTrans" cxnId="{B706458C-6E98-4C58-95F7-456E3EDA7908}">
      <dgm:prSet/>
      <dgm:spPr/>
      <dgm:t>
        <a:bodyPr/>
        <a:lstStyle/>
        <a:p>
          <a:endParaRPr lang="en-US"/>
        </a:p>
      </dgm:t>
    </dgm:pt>
    <dgm:pt modelId="{082546F2-A8B2-4A89-AAC6-37772C067F28}">
      <dgm:prSet/>
      <dgm:spPr/>
      <dgm:t>
        <a:bodyPr/>
        <a:lstStyle/>
        <a:p>
          <a:r>
            <a:rPr lang="en-US"/>
            <a:t>~1,500 Sanitary Manholes</a:t>
          </a:r>
        </a:p>
      </dgm:t>
    </dgm:pt>
    <dgm:pt modelId="{3150E83B-2A9E-44AE-AD00-153A351FA974}" type="parTrans" cxnId="{AAE993C8-DBF4-4613-B506-34A7810CBBA6}">
      <dgm:prSet/>
      <dgm:spPr/>
      <dgm:t>
        <a:bodyPr/>
        <a:lstStyle/>
        <a:p>
          <a:endParaRPr lang="en-US"/>
        </a:p>
      </dgm:t>
    </dgm:pt>
    <dgm:pt modelId="{AFB0E26A-6F50-43CA-A557-493F0DD203E3}" type="sibTrans" cxnId="{AAE993C8-DBF4-4613-B506-34A7810CBBA6}">
      <dgm:prSet/>
      <dgm:spPr/>
      <dgm:t>
        <a:bodyPr/>
        <a:lstStyle/>
        <a:p>
          <a:endParaRPr lang="en-US"/>
        </a:p>
      </dgm:t>
    </dgm:pt>
    <dgm:pt modelId="{F4AAD494-2BD7-4B82-9D24-3B059E9D1F8F}">
      <dgm:prSet/>
      <dgm:spPr/>
      <dgm:t>
        <a:bodyPr/>
        <a:lstStyle/>
        <a:p>
          <a:r>
            <a:rPr lang="en-US"/>
            <a:t>~6,500 sanitary services</a:t>
          </a:r>
        </a:p>
      </dgm:t>
    </dgm:pt>
    <dgm:pt modelId="{7AAF1793-B453-4B21-B128-AC4EFF8AA6B8}" type="parTrans" cxnId="{C77787D9-9312-452E-A544-B59EBEBB954C}">
      <dgm:prSet/>
      <dgm:spPr/>
      <dgm:t>
        <a:bodyPr/>
        <a:lstStyle/>
        <a:p>
          <a:endParaRPr lang="en-US"/>
        </a:p>
      </dgm:t>
    </dgm:pt>
    <dgm:pt modelId="{58880194-C177-4DF4-B1F4-53E99BF1F555}" type="sibTrans" cxnId="{C77787D9-9312-452E-A544-B59EBEBB954C}">
      <dgm:prSet/>
      <dgm:spPr/>
      <dgm:t>
        <a:bodyPr/>
        <a:lstStyle/>
        <a:p>
          <a:endParaRPr lang="en-US"/>
        </a:p>
      </dgm:t>
    </dgm:pt>
    <dgm:pt modelId="{CD046137-8503-48A9-9844-09F533CD39A5}" type="pres">
      <dgm:prSet presAssocID="{DED22A1C-E18C-4536-B756-506B182039C9}" presName="linear" presStyleCnt="0">
        <dgm:presLayoutVars>
          <dgm:animLvl val="lvl"/>
          <dgm:resizeHandles val="exact"/>
        </dgm:presLayoutVars>
      </dgm:prSet>
      <dgm:spPr/>
    </dgm:pt>
    <dgm:pt modelId="{375892ED-1680-44AE-9882-9EB45D4A514E}" type="pres">
      <dgm:prSet presAssocID="{9F16847E-F912-4793-B8E3-3CB8888509C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717622C-68BF-45DD-8829-EBF3435DCFB3}" type="pres">
      <dgm:prSet presAssocID="{45E8AECE-C672-4DED-A906-DDCAF4558171}" presName="spacer" presStyleCnt="0"/>
      <dgm:spPr/>
    </dgm:pt>
    <dgm:pt modelId="{780C78CF-5192-4BCB-8FC4-E4CDFEF9BEBB}" type="pres">
      <dgm:prSet presAssocID="{CAC52B70-29CF-4698-A6CC-58AC89ED729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FA8F58D-37D2-4D55-A7B2-24E56726028A}" type="pres">
      <dgm:prSet presAssocID="{79653B71-2598-4A2B-B6E6-912F33955C43}" presName="spacer" presStyleCnt="0"/>
      <dgm:spPr/>
    </dgm:pt>
    <dgm:pt modelId="{B268FD3B-3023-46A7-A280-F5E2668741CC}" type="pres">
      <dgm:prSet presAssocID="{2CB1473D-5CE1-41BC-9480-DD735A5E473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D7506E0-6349-47A5-8591-6E55AA821A5C}" type="pres">
      <dgm:prSet presAssocID="{524CE316-C556-4759-B0C1-914F39765100}" presName="spacer" presStyleCnt="0"/>
      <dgm:spPr/>
    </dgm:pt>
    <dgm:pt modelId="{8E64516B-B07B-4B80-8371-32AAE7DF3B09}" type="pres">
      <dgm:prSet presAssocID="{082546F2-A8B2-4A89-AAC6-37772C067F2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9F3DBE9-1B39-4C05-93BA-E8D0941EDEC5}" type="pres">
      <dgm:prSet presAssocID="{AFB0E26A-6F50-43CA-A557-493F0DD203E3}" presName="spacer" presStyleCnt="0"/>
      <dgm:spPr/>
    </dgm:pt>
    <dgm:pt modelId="{31D261F5-0293-432E-9798-69ABBB2466A7}" type="pres">
      <dgm:prSet presAssocID="{F4AAD494-2BD7-4B82-9D24-3B059E9D1F8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572CD40-1B02-418F-BCAF-AAF408A1257E}" type="presOf" srcId="{F4AAD494-2BD7-4B82-9D24-3B059E9D1F8F}" destId="{31D261F5-0293-432E-9798-69ABBB2466A7}" srcOrd="0" destOrd="0" presId="urn:microsoft.com/office/officeart/2005/8/layout/vList2"/>
    <dgm:cxn modelId="{EE49075D-FE8F-4E89-B8CB-994BBA74E4D9}" type="presOf" srcId="{DED22A1C-E18C-4536-B756-506B182039C9}" destId="{CD046137-8503-48A9-9844-09F533CD39A5}" srcOrd="0" destOrd="0" presId="urn:microsoft.com/office/officeart/2005/8/layout/vList2"/>
    <dgm:cxn modelId="{8E0A264E-8A3C-48AC-AA9C-8215D62E12F6}" type="presOf" srcId="{082546F2-A8B2-4A89-AAC6-37772C067F28}" destId="{8E64516B-B07B-4B80-8371-32AAE7DF3B09}" srcOrd="0" destOrd="0" presId="urn:microsoft.com/office/officeart/2005/8/layout/vList2"/>
    <dgm:cxn modelId="{411E9973-D851-4422-BB18-C0B009546CA0}" srcId="{DED22A1C-E18C-4536-B756-506B182039C9}" destId="{9F16847E-F912-4793-B8E3-3CB8888509C6}" srcOrd="0" destOrd="0" parTransId="{EEEE0160-EBE0-4C8F-9751-E9496732D97B}" sibTransId="{45E8AECE-C672-4DED-A906-DDCAF4558171}"/>
    <dgm:cxn modelId="{F3098856-8CA6-4984-AEEC-DB7D9078F191}" type="presOf" srcId="{CAC52B70-29CF-4698-A6CC-58AC89ED7299}" destId="{780C78CF-5192-4BCB-8FC4-E4CDFEF9BEBB}" srcOrd="0" destOrd="0" presId="urn:microsoft.com/office/officeart/2005/8/layout/vList2"/>
    <dgm:cxn modelId="{B706458C-6E98-4C58-95F7-456E3EDA7908}" srcId="{DED22A1C-E18C-4536-B756-506B182039C9}" destId="{2CB1473D-5CE1-41BC-9480-DD735A5E473A}" srcOrd="2" destOrd="0" parTransId="{0B565E91-67F6-4FFF-A97A-12426EA381BF}" sibTransId="{524CE316-C556-4759-B0C1-914F39765100}"/>
    <dgm:cxn modelId="{639FF7A4-B9ED-439E-B506-C0BFBDFF0BD8}" srcId="{DED22A1C-E18C-4536-B756-506B182039C9}" destId="{CAC52B70-29CF-4698-A6CC-58AC89ED7299}" srcOrd="1" destOrd="0" parTransId="{F24002D6-B8F9-470E-BD4D-6A27AAE2D241}" sibTransId="{79653B71-2598-4A2B-B6E6-912F33955C43}"/>
    <dgm:cxn modelId="{AAE993C8-DBF4-4613-B506-34A7810CBBA6}" srcId="{DED22A1C-E18C-4536-B756-506B182039C9}" destId="{082546F2-A8B2-4A89-AAC6-37772C067F28}" srcOrd="3" destOrd="0" parTransId="{3150E83B-2A9E-44AE-AD00-153A351FA974}" sibTransId="{AFB0E26A-6F50-43CA-A557-493F0DD203E3}"/>
    <dgm:cxn modelId="{A3C3A0D0-8F00-4FEF-82CA-D38216BA2761}" type="presOf" srcId="{9F16847E-F912-4793-B8E3-3CB8888509C6}" destId="{375892ED-1680-44AE-9882-9EB45D4A514E}" srcOrd="0" destOrd="0" presId="urn:microsoft.com/office/officeart/2005/8/layout/vList2"/>
    <dgm:cxn modelId="{C77787D9-9312-452E-A544-B59EBEBB954C}" srcId="{DED22A1C-E18C-4536-B756-506B182039C9}" destId="{F4AAD494-2BD7-4B82-9D24-3B059E9D1F8F}" srcOrd="4" destOrd="0" parTransId="{7AAF1793-B453-4B21-B128-AC4EFF8AA6B8}" sibTransId="{58880194-C177-4DF4-B1F4-53E99BF1F555}"/>
    <dgm:cxn modelId="{8EFB32FA-AA1D-4F3C-931F-0554C693A41E}" type="presOf" srcId="{2CB1473D-5CE1-41BC-9480-DD735A5E473A}" destId="{B268FD3B-3023-46A7-A280-F5E2668741CC}" srcOrd="0" destOrd="0" presId="urn:microsoft.com/office/officeart/2005/8/layout/vList2"/>
    <dgm:cxn modelId="{20ACDE5A-1B37-47B2-A0E5-A6459BF96F44}" type="presParOf" srcId="{CD046137-8503-48A9-9844-09F533CD39A5}" destId="{375892ED-1680-44AE-9882-9EB45D4A514E}" srcOrd="0" destOrd="0" presId="urn:microsoft.com/office/officeart/2005/8/layout/vList2"/>
    <dgm:cxn modelId="{003E8B68-81AF-4808-A2EE-590544205FBF}" type="presParOf" srcId="{CD046137-8503-48A9-9844-09F533CD39A5}" destId="{2717622C-68BF-45DD-8829-EBF3435DCFB3}" srcOrd="1" destOrd="0" presId="urn:microsoft.com/office/officeart/2005/8/layout/vList2"/>
    <dgm:cxn modelId="{9B80BDCA-7C6B-4AF2-A831-B52154CBAF1F}" type="presParOf" srcId="{CD046137-8503-48A9-9844-09F533CD39A5}" destId="{780C78CF-5192-4BCB-8FC4-E4CDFEF9BEBB}" srcOrd="2" destOrd="0" presId="urn:microsoft.com/office/officeart/2005/8/layout/vList2"/>
    <dgm:cxn modelId="{F9A5B770-2BD7-4CDF-BB75-415A3258CE2B}" type="presParOf" srcId="{CD046137-8503-48A9-9844-09F533CD39A5}" destId="{BFA8F58D-37D2-4D55-A7B2-24E56726028A}" srcOrd="3" destOrd="0" presId="urn:microsoft.com/office/officeart/2005/8/layout/vList2"/>
    <dgm:cxn modelId="{9AE03F45-F516-4D75-950E-5F6FB17235FA}" type="presParOf" srcId="{CD046137-8503-48A9-9844-09F533CD39A5}" destId="{B268FD3B-3023-46A7-A280-F5E2668741CC}" srcOrd="4" destOrd="0" presId="urn:microsoft.com/office/officeart/2005/8/layout/vList2"/>
    <dgm:cxn modelId="{533A7BE1-8593-451E-9FF5-AA67C9A73A9C}" type="presParOf" srcId="{CD046137-8503-48A9-9844-09F533CD39A5}" destId="{5D7506E0-6349-47A5-8591-6E55AA821A5C}" srcOrd="5" destOrd="0" presId="urn:microsoft.com/office/officeart/2005/8/layout/vList2"/>
    <dgm:cxn modelId="{90F35FEB-C853-43A7-88E9-0FB013853051}" type="presParOf" srcId="{CD046137-8503-48A9-9844-09F533CD39A5}" destId="{8E64516B-B07B-4B80-8371-32AAE7DF3B09}" srcOrd="6" destOrd="0" presId="urn:microsoft.com/office/officeart/2005/8/layout/vList2"/>
    <dgm:cxn modelId="{871348E4-E99F-48F0-8E37-7B99F27AEDA2}" type="presParOf" srcId="{CD046137-8503-48A9-9844-09F533CD39A5}" destId="{C9F3DBE9-1B39-4C05-93BA-E8D0941EDEC5}" srcOrd="7" destOrd="0" presId="urn:microsoft.com/office/officeart/2005/8/layout/vList2"/>
    <dgm:cxn modelId="{60D30B94-0043-4677-A4DF-275E430FF61D}" type="presParOf" srcId="{CD046137-8503-48A9-9844-09F533CD39A5}" destId="{31D261F5-0293-432E-9798-69ABBB2466A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EA8E31-75FD-424D-B254-5C456960739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F1C53B-0FBE-437C-B10C-F99097AD05CC}">
      <dgm:prSet/>
      <dgm:spPr/>
      <dgm:t>
        <a:bodyPr/>
        <a:lstStyle/>
        <a:p>
          <a:r>
            <a:rPr lang="en-US"/>
            <a:t>35% of the water distribution pipes are over 50 years old (~51.4 miles)</a:t>
          </a:r>
        </a:p>
      </dgm:t>
    </dgm:pt>
    <dgm:pt modelId="{49BE7FB3-4FC9-498F-AF24-6581549C5810}" type="parTrans" cxnId="{F87B9661-4FC6-45F6-9324-48DFE72DD7F0}">
      <dgm:prSet/>
      <dgm:spPr/>
      <dgm:t>
        <a:bodyPr/>
        <a:lstStyle/>
        <a:p>
          <a:endParaRPr lang="en-US"/>
        </a:p>
      </dgm:t>
    </dgm:pt>
    <dgm:pt modelId="{0884CCB4-DBDB-4AAF-AF09-A7D91A4CD616}" type="sibTrans" cxnId="{F87B9661-4FC6-45F6-9324-48DFE72DD7F0}">
      <dgm:prSet/>
      <dgm:spPr/>
      <dgm:t>
        <a:bodyPr/>
        <a:lstStyle/>
        <a:p>
          <a:endParaRPr lang="en-US"/>
        </a:p>
      </dgm:t>
    </dgm:pt>
    <dgm:pt modelId="{3C32BE15-C367-480B-80CC-94F1E14BDB83}">
      <dgm:prSet/>
      <dgm:spPr/>
      <dgm:t>
        <a:bodyPr/>
        <a:lstStyle/>
        <a:p>
          <a:r>
            <a:rPr lang="en-US"/>
            <a:t>Wastewater Treatment Plant is 43 years old</a:t>
          </a:r>
        </a:p>
      </dgm:t>
    </dgm:pt>
    <dgm:pt modelId="{71092102-2AF0-47D9-A6F9-21B8FB168DF7}" type="parTrans" cxnId="{62D85D7E-FD28-4D46-9B2C-74BE49BFFCA2}">
      <dgm:prSet/>
      <dgm:spPr/>
      <dgm:t>
        <a:bodyPr/>
        <a:lstStyle/>
        <a:p>
          <a:endParaRPr lang="en-US"/>
        </a:p>
      </dgm:t>
    </dgm:pt>
    <dgm:pt modelId="{08FE266F-2983-461C-BA58-D2F419423D4F}" type="sibTrans" cxnId="{62D85D7E-FD28-4D46-9B2C-74BE49BFFCA2}">
      <dgm:prSet/>
      <dgm:spPr/>
      <dgm:t>
        <a:bodyPr/>
        <a:lstStyle/>
        <a:p>
          <a:endParaRPr lang="en-US"/>
        </a:p>
      </dgm:t>
    </dgm:pt>
    <dgm:pt modelId="{B83C439A-2331-4A96-8E2C-997C2A6BD289}">
      <dgm:prSet/>
      <dgm:spPr/>
      <dgm:t>
        <a:bodyPr/>
        <a:lstStyle/>
        <a:p>
          <a:r>
            <a:rPr lang="en-US"/>
            <a:t>Oldest water meters are ~16 years old; typical life expectancy of ~15-20 years </a:t>
          </a:r>
        </a:p>
      </dgm:t>
    </dgm:pt>
    <dgm:pt modelId="{95947F7C-8DC9-4159-B5F8-15E100FC996F}" type="parTrans" cxnId="{DEDB2F05-CEE3-4DD3-9573-5F473DFC37AF}">
      <dgm:prSet/>
      <dgm:spPr/>
      <dgm:t>
        <a:bodyPr/>
        <a:lstStyle/>
        <a:p>
          <a:endParaRPr lang="en-US"/>
        </a:p>
      </dgm:t>
    </dgm:pt>
    <dgm:pt modelId="{0ACB95A2-92D0-4535-8A55-92DFAD758563}" type="sibTrans" cxnId="{DEDB2F05-CEE3-4DD3-9573-5F473DFC37AF}">
      <dgm:prSet/>
      <dgm:spPr/>
      <dgm:t>
        <a:bodyPr/>
        <a:lstStyle/>
        <a:p>
          <a:endParaRPr lang="en-US"/>
        </a:p>
      </dgm:t>
    </dgm:pt>
    <dgm:pt modelId="{20D6A8E9-17AE-4799-9CB8-D8B8610953E6}">
      <dgm:prSet/>
      <dgm:spPr/>
      <dgm:t>
        <a:bodyPr/>
        <a:lstStyle/>
        <a:p>
          <a:r>
            <a:rPr lang="en-US"/>
            <a:t>Storage Shortfall: 1.75 MG available vs. 4.5 MG recommended in 2011 Study</a:t>
          </a:r>
        </a:p>
      </dgm:t>
    </dgm:pt>
    <dgm:pt modelId="{EB36D779-6324-42BB-AB05-37EB728D6779}" type="parTrans" cxnId="{A269C971-0A29-4C14-AF83-4D4B8C375731}">
      <dgm:prSet/>
      <dgm:spPr/>
      <dgm:t>
        <a:bodyPr/>
        <a:lstStyle/>
        <a:p>
          <a:endParaRPr lang="en-US"/>
        </a:p>
      </dgm:t>
    </dgm:pt>
    <dgm:pt modelId="{3D713A91-9834-463F-8BDF-AD99BCE046D3}" type="sibTrans" cxnId="{A269C971-0A29-4C14-AF83-4D4B8C375731}">
      <dgm:prSet/>
      <dgm:spPr/>
      <dgm:t>
        <a:bodyPr/>
        <a:lstStyle/>
        <a:p>
          <a:endParaRPr lang="en-US"/>
        </a:p>
      </dgm:t>
    </dgm:pt>
    <dgm:pt modelId="{5F41A9F4-35B3-43E4-8885-30AE3052DF2C}">
      <dgm:prSet/>
      <dgm:spPr/>
      <dgm:t>
        <a:bodyPr/>
        <a:lstStyle/>
        <a:p>
          <a:r>
            <a:rPr lang="en-US"/>
            <a:t>27% of the water distribution pipes are undersized (&lt;6"), limiting flow and fire protection (~37.5 miles)</a:t>
          </a:r>
        </a:p>
      </dgm:t>
    </dgm:pt>
    <dgm:pt modelId="{01E7CB64-1AB4-4B1A-B456-AE75D7B0A166}" type="parTrans" cxnId="{F28447AA-1300-4540-823E-E931B8AAEA94}">
      <dgm:prSet/>
      <dgm:spPr/>
      <dgm:t>
        <a:bodyPr/>
        <a:lstStyle/>
        <a:p>
          <a:endParaRPr lang="en-US"/>
        </a:p>
      </dgm:t>
    </dgm:pt>
    <dgm:pt modelId="{AEB35045-A601-4612-BEA8-0F00EBFB3ED0}" type="sibTrans" cxnId="{F28447AA-1300-4540-823E-E931B8AAEA94}">
      <dgm:prSet/>
      <dgm:spPr/>
      <dgm:t>
        <a:bodyPr/>
        <a:lstStyle/>
        <a:p>
          <a:endParaRPr lang="en-US"/>
        </a:p>
      </dgm:t>
    </dgm:pt>
    <dgm:pt modelId="{8D6B9248-CBC7-4DCE-ACE5-9037282316EE}" type="pres">
      <dgm:prSet presAssocID="{2EEA8E31-75FD-424D-B254-5C4569607398}" presName="linear" presStyleCnt="0">
        <dgm:presLayoutVars>
          <dgm:animLvl val="lvl"/>
          <dgm:resizeHandles val="exact"/>
        </dgm:presLayoutVars>
      </dgm:prSet>
      <dgm:spPr/>
    </dgm:pt>
    <dgm:pt modelId="{AA9EB34D-0AC0-4CD6-B181-C00B92915611}" type="pres">
      <dgm:prSet presAssocID="{3BF1C53B-0FBE-437C-B10C-F99097AD05C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F38DB09-2250-4E7E-851A-DF6290A07F1B}" type="pres">
      <dgm:prSet presAssocID="{0884CCB4-DBDB-4AAF-AF09-A7D91A4CD616}" presName="spacer" presStyleCnt="0"/>
      <dgm:spPr/>
    </dgm:pt>
    <dgm:pt modelId="{DA36A7E1-5DD3-4640-8D5B-8EF61B54D47B}" type="pres">
      <dgm:prSet presAssocID="{3C32BE15-C367-480B-80CC-94F1E14BDB8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D8884D3-C3C5-4465-B4F1-F1D0F7456739}" type="pres">
      <dgm:prSet presAssocID="{08FE266F-2983-461C-BA58-D2F419423D4F}" presName="spacer" presStyleCnt="0"/>
      <dgm:spPr/>
    </dgm:pt>
    <dgm:pt modelId="{D8513A9F-8A8F-494F-811C-7F07EC63FD0D}" type="pres">
      <dgm:prSet presAssocID="{B83C439A-2331-4A96-8E2C-997C2A6BD28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5DE4392-08FB-4539-930C-79501332D397}" type="pres">
      <dgm:prSet presAssocID="{0ACB95A2-92D0-4535-8A55-92DFAD758563}" presName="spacer" presStyleCnt="0"/>
      <dgm:spPr/>
    </dgm:pt>
    <dgm:pt modelId="{DE75C04D-6236-4EF6-9FB4-E8F4F821037A}" type="pres">
      <dgm:prSet presAssocID="{20D6A8E9-17AE-4799-9CB8-D8B8610953E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DEF3BA1-820A-4523-ACD8-CBCA72FDB8EE}" type="pres">
      <dgm:prSet presAssocID="{3D713A91-9834-463F-8BDF-AD99BCE046D3}" presName="spacer" presStyleCnt="0"/>
      <dgm:spPr/>
    </dgm:pt>
    <dgm:pt modelId="{7D94EC31-6481-4DDA-85A7-78777670F31F}" type="pres">
      <dgm:prSet presAssocID="{5F41A9F4-35B3-43E4-8885-30AE3052DF2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EDB2F05-CEE3-4DD3-9573-5F473DFC37AF}" srcId="{2EEA8E31-75FD-424D-B254-5C4569607398}" destId="{B83C439A-2331-4A96-8E2C-997C2A6BD289}" srcOrd="2" destOrd="0" parTransId="{95947F7C-8DC9-4159-B5F8-15E100FC996F}" sibTransId="{0ACB95A2-92D0-4535-8A55-92DFAD758563}"/>
    <dgm:cxn modelId="{B715CD19-EB39-4CE2-89F5-FCEF6F9DDDE3}" type="presOf" srcId="{2EEA8E31-75FD-424D-B254-5C4569607398}" destId="{8D6B9248-CBC7-4DCE-ACE5-9037282316EE}" srcOrd="0" destOrd="0" presId="urn:microsoft.com/office/officeart/2005/8/layout/vList2"/>
    <dgm:cxn modelId="{FA584623-B5CD-4324-8376-5101847546A5}" type="presOf" srcId="{3C32BE15-C367-480B-80CC-94F1E14BDB83}" destId="{DA36A7E1-5DD3-4640-8D5B-8EF61B54D47B}" srcOrd="0" destOrd="0" presId="urn:microsoft.com/office/officeart/2005/8/layout/vList2"/>
    <dgm:cxn modelId="{BC46D135-6DE9-48F5-BDF2-5763234B1D7A}" type="presOf" srcId="{B83C439A-2331-4A96-8E2C-997C2A6BD289}" destId="{D8513A9F-8A8F-494F-811C-7F07EC63FD0D}" srcOrd="0" destOrd="0" presId="urn:microsoft.com/office/officeart/2005/8/layout/vList2"/>
    <dgm:cxn modelId="{73DC8C5F-4F79-45A5-B63C-CF44F6051A10}" type="presOf" srcId="{20D6A8E9-17AE-4799-9CB8-D8B8610953E6}" destId="{DE75C04D-6236-4EF6-9FB4-E8F4F821037A}" srcOrd="0" destOrd="0" presId="urn:microsoft.com/office/officeart/2005/8/layout/vList2"/>
    <dgm:cxn modelId="{F87B9661-4FC6-45F6-9324-48DFE72DD7F0}" srcId="{2EEA8E31-75FD-424D-B254-5C4569607398}" destId="{3BF1C53B-0FBE-437C-B10C-F99097AD05CC}" srcOrd="0" destOrd="0" parTransId="{49BE7FB3-4FC9-498F-AF24-6581549C5810}" sibTransId="{0884CCB4-DBDB-4AAF-AF09-A7D91A4CD616}"/>
    <dgm:cxn modelId="{A269C971-0A29-4C14-AF83-4D4B8C375731}" srcId="{2EEA8E31-75FD-424D-B254-5C4569607398}" destId="{20D6A8E9-17AE-4799-9CB8-D8B8610953E6}" srcOrd="3" destOrd="0" parTransId="{EB36D779-6324-42BB-AB05-37EB728D6779}" sibTransId="{3D713A91-9834-463F-8BDF-AD99BCE046D3}"/>
    <dgm:cxn modelId="{62D85D7E-FD28-4D46-9B2C-74BE49BFFCA2}" srcId="{2EEA8E31-75FD-424D-B254-5C4569607398}" destId="{3C32BE15-C367-480B-80CC-94F1E14BDB83}" srcOrd="1" destOrd="0" parTransId="{71092102-2AF0-47D9-A6F9-21B8FB168DF7}" sibTransId="{08FE266F-2983-461C-BA58-D2F419423D4F}"/>
    <dgm:cxn modelId="{343D289B-284F-4511-B19C-90299FE72CDD}" type="presOf" srcId="{5F41A9F4-35B3-43E4-8885-30AE3052DF2C}" destId="{7D94EC31-6481-4DDA-85A7-78777670F31F}" srcOrd="0" destOrd="0" presId="urn:microsoft.com/office/officeart/2005/8/layout/vList2"/>
    <dgm:cxn modelId="{F28447AA-1300-4540-823E-E931B8AAEA94}" srcId="{2EEA8E31-75FD-424D-B254-5C4569607398}" destId="{5F41A9F4-35B3-43E4-8885-30AE3052DF2C}" srcOrd="4" destOrd="0" parTransId="{01E7CB64-1AB4-4B1A-B456-AE75D7B0A166}" sibTransId="{AEB35045-A601-4612-BEA8-0F00EBFB3ED0}"/>
    <dgm:cxn modelId="{9FAAFEC5-BDEF-45FF-BB8E-D39C6FECAF08}" type="presOf" srcId="{3BF1C53B-0FBE-437C-B10C-F99097AD05CC}" destId="{AA9EB34D-0AC0-4CD6-B181-C00B92915611}" srcOrd="0" destOrd="0" presId="urn:microsoft.com/office/officeart/2005/8/layout/vList2"/>
    <dgm:cxn modelId="{E2A041D5-A9A6-4BFE-B605-53FCBF9C23F6}" type="presParOf" srcId="{8D6B9248-CBC7-4DCE-ACE5-9037282316EE}" destId="{AA9EB34D-0AC0-4CD6-B181-C00B92915611}" srcOrd="0" destOrd="0" presId="urn:microsoft.com/office/officeart/2005/8/layout/vList2"/>
    <dgm:cxn modelId="{2DCF006C-3E0A-46F4-B5DB-F0BF0BE9492B}" type="presParOf" srcId="{8D6B9248-CBC7-4DCE-ACE5-9037282316EE}" destId="{5F38DB09-2250-4E7E-851A-DF6290A07F1B}" srcOrd="1" destOrd="0" presId="urn:microsoft.com/office/officeart/2005/8/layout/vList2"/>
    <dgm:cxn modelId="{A88762F8-7E89-4C1B-A605-6AF19D316B84}" type="presParOf" srcId="{8D6B9248-CBC7-4DCE-ACE5-9037282316EE}" destId="{DA36A7E1-5DD3-4640-8D5B-8EF61B54D47B}" srcOrd="2" destOrd="0" presId="urn:microsoft.com/office/officeart/2005/8/layout/vList2"/>
    <dgm:cxn modelId="{9688625A-0C66-4197-A47E-AB060937E1DD}" type="presParOf" srcId="{8D6B9248-CBC7-4DCE-ACE5-9037282316EE}" destId="{ED8884D3-C3C5-4465-B4F1-F1D0F7456739}" srcOrd="3" destOrd="0" presId="urn:microsoft.com/office/officeart/2005/8/layout/vList2"/>
    <dgm:cxn modelId="{7EE1C2F9-6DF6-4556-831A-BE04843A902B}" type="presParOf" srcId="{8D6B9248-CBC7-4DCE-ACE5-9037282316EE}" destId="{D8513A9F-8A8F-494F-811C-7F07EC63FD0D}" srcOrd="4" destOrd="0" presId="urn:microsoft.com/office/officeart/2005/8/layout/vList2"/>
    <dgm:cxn modelId="{66815F95-D880-40F9-8C7C-A1A8A43869C0}" type="presParOf" srcId="{8D6B9248-CBC7-4DCE-ACE5-9037282316EE}" destId="{95DE4392-08FB-4539-930C-79501332D397}" srcOrd="5" destOrd="0" presId="urn:microsoft.com/office/officeart/2005/8/layout/vList2"/>
    <dgm:cxn modelId="{F4140CB9-F265-4C5B-8561-3CDD60BA1E8D}" type="presParOf" srcId="{8D6B9248-CBC7-4DCE-ACE5-9037282316EE}" destId="{DE75C04D-6236-4EF6-9FB4-E8F4F821037A}" srcOrd="6" destOrd="0" presId="urn:microsoft.com/office/officeart/2005/8/layout/vList2"/>
    <dgm:cxn modelId="{44DCB271-2CF8-4CEF-B6D7-0930675EA842}" type="presParOf" srcId="{8D6B9248-CBC7-4DCE-ACE5-9037282316EE}" destId="{8DEF3BA1-820A-4523-ACD8-CBCA72FDB8EE}" srcOrd="7" destOrd="0" presId="urn:microsoft.com/office/officeart/2005/8/layout/vList2"/>
    <dgm:cxn modelId="{82849EAA-1FD9-432E-96B6-30B4283E2246}" type="presParOf" srcId="{8D6B9248-CBC7-4DCE-ACE5-9037282316EE}" destId="{7D94EC31-6481-4DDA-85A7-78777670F31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273CB1-2DB1-4421-8824-AD80F74998F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47AC9A2-7CAA-4726-B3BC-C4051FB36704}">
      <dgm:prSet/>
      <dgm:spPr/>
      <dgm:t>
        <a:bodyPr/>
        <a:lstStyle/>
        <a:p>
          <a:r>
            <a:rPr lang="en-US"/>
            <a:t>Hawthorne Tower (</a:t>
          </a:r>
          <a:r>
            <a:rPr lang="en-US">
              <a:latin typeface="Calibri Light" panose="020F0302020204030204"/>
            </a:rPr>
            <a:t>1967</a:t>
          </a:r>
          <a:r>
            <a:rPr lang="en-US"/>
            <a:t>) &amp; Fremont Tower (</a:t>
          </a:r>
          <a:r>
            <a:rPr lang="en-US">
              <a:latin typeface="Calibri Light" panose="020F0302020204030204"/>
            </a:rPr>
            <a:t>1959</a:t>
          </a:r>
          <a:r>
            <a:rPr lang="en-US"/>
            <a:t>)</a:t>
          </a:r>
        </a:p>
      </dgm:t>
    </dgm:pt>
    <dgm:pt modelId="{E8E70145-29FF-4B65-B89C-FCD6EBE05F64}" type="parTrans" cxnId="{C954B674-4A7E-4054-8CF8-CFF533CBCBF9}">
      <dgm:prSet/>
      <dgm:spPr/>
      <dgm:t>
        <a:bodyPr/>
        <a:lstStyle/>
        <a:p>
          <a:endParaRPr lang="en-US"/>
        </a:p>
      </dgm:t>
    </dgm:pt>
    <dgm:pt modelId="{A8B57111-7BCE-4AF3-9CB7-D071D81B5B32}" type="sibTrans" cxnId="{C954B674-4A7E-4054-8CF8-CFF533CBCBF9}">
      <dgm:prSet/>
      <dgm:spPr/>
      <dgm:t>
        <a:bodyPr/>
        <a:lstStyle/>
        <a:p>
          <a:endParaRPr lang="en-US"/>
        </a:p>
      </dgm:t>
    </dgm:pt>
    <dgm:pt modelId="{915B95A7-2AD7-4684-A993-B16B5C29260A}">
      <dgm:prSet/>
      <dgm:spPr/>
      <dgm:t>
        <a:bodyPr/>
        <a:lstStyle/>
        <a:p>
          <a:r>
            <a:rPr lang="en-US"/>
            <a:t>9 Wells, average age 37.3 years </a:t>
          </a:r>
        </a:p>
      </dgm:t>
    </dgm:pt>
    <dgm:pt modelId="{204AD030-CDCF-4930-AA12-D2D839E7D111}" type="parTrans" cxnId="{55D2FF38-CC79-4252-80A5-C30CF62E3551}">
      <dgm:prSet/>
      <dgm:spPr/>
      <dgm:t>
        <a:bodyPr/>
        <a:lstStyle/>
        <a:p>
          <a:endParaRPr lang="en-US"/>
        </a:p>
      </dgm:t>
    </dgm:pt>
    <dgm:pt modelId="{91D4C12D-F9E0-4F33-9FB1-EF840413D363}" type="sibTrans" cxnId="{55D2FF38-CC79-4252-80A5-C30CF62E3551}">
      <dgm:prSet/>
      <dgm:spPr/>
      <dgm:t>
        <a:bodyPr/>
        <a:lstStyle/>
        <a:p>
          <a:endParaRPr lang="en-US"/>
        </a:p>
      </dgm:t>
    </dgm:pt>
    <dgm:pt modelId="{7CC1ADA9-5053-4519-A2EB-C7B00358E038}">
      <dgm:prSet/>
      <dgm:spPr/>
      <dgm:t>
        <a:bodyPr/>
        <a:lstStyle/>
        <a:p>
          <a:r>
            <a:rPr lang="en-US"/>
            <a:t>13 Sanitary Lift Stations, average age 38.2 years </a:t>
          </a:r>
        </a:p>
      </dgm:t>
    </dgm:pt>
    <dgm:pt modelId="{1C9AEEE6-0844-47EA-B2E0-097C32450574}" type="parTrans" cxnId="{CFEBE95D-F95E-4445-ACB8-230417D3D995}">
      <dgm:prSet/>
      <dgm:spPr/>
      <dgm:t>
        <a:bodyPr/>
        <a:lstStyle/>
        <a:p>
          <a:endParaRPr lang="en-US"/>
        </a:p>
      </dgm:t>
    </dgm:pt>
    <dgm:pt modelId="{926D725F-7F43-4224-B77C-154752394B5E}" type="sibTrans" cxnId="{CFEBE95D-F95E-4445-ACB8-230417D3D995}">
      <dgm:prSet/>
      <dgm:spPr/>
      <dgm:t>
        <a:bodyPr/>
        <a:lstStyle/>
        <a:p>
          <a:endParaRPr lang="en-US"/>
        </a:p>
      </dgm:t>
    </dgm:pt>
    <dgm:pt modelId="{84496A1D-9CCB-4804-A380-64F1E103A327}">
      <dgm:prSet/>
      <dgm:spPr/>
      <dgm:t>
        <a:bodyPr/>
        <a:lstStyle/>
        <a:p>
          <a:r>
            <a:rPr lang="en-US"/>
            <a:t>Water Treatment Plant-21 years old</a:t>
          </a:r>
        </a:p>
      </dgm:t>
    </dgm:pt>
    <dgm:pt modelId="{C8837CB2-C85B-41B4-923F-D379ABCDEE95}" type="parTrans" cxnId="{A3EF4092-F25E-4A23-96EC-7F9C65EFFBDB}">
      <dgm:prSet/>
      <dgm:spPr/>
      <dgm:t>
        <a:bodyPr/>
        <a:lstStyle/>
        <a:p>
          <a:endParaRPr lang="en-US"/>
        </a:p>
      </dgm:t>
    </dgm:pt>
    <dgm:pt modelId="{C3112C69-1D51-4C44-AE3E-84608371C2BB}" type="sibTrans" cxnId="{A3EF4092-F25E-4A23-96EC-7F9C65EFFBDB}">
      <dgm:prSet/>
      <dgm:spPr/>
      <dgm:t>
        <a:bodyPr/>
        <a:lstStyle/>
        <a:p>
          <a:endParaRPr lang="en-US"/>
        </a:p>
      </dgm:t>
    </dgm:pt>
    <dgm:pt modelId="{A2378506-5A1B-4696-93B0-07DDBEE5AB2E}" type="pres">
      <dgm:prSet presAssocID="{98273CB1-2DB1-4421-8824-AD80F74998F8}" presName="linear" presStyleCnt="0">
        <dgm:presLayoutVars>
          <dgm:animLvl val="lvl"/>
          <dgm:resizeHandles val="exact"/>
        </dgm:presLayoutVars>
      </dgm:prSet>
      <dgm:spPr/>
    </dgm:pt>
    <dgm:pt modelId="{45F03703-67CE-43BB-BE54-A3B44591F87D}" type="pres">
      <dgm:prSet presAssocID="{C47AC9A2-7CAA-4726-B3BC-C4051FB367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9F65177-D928-47BB-95B0-1305CC9D12EC}" type="pres">
      <dgm:prSet presAssocID="{A8B57111-7BCE-4AF3-9CB7-D071D81B5B32}" presName="spacer" presStyleCnt="0"/>
      <dgm:spPr/>
    </dgm:pt>
    <dgm:pt modelId="{6859FF38-C7CD-496B-81CF-7ED68E76963B}" type="pres">
      <dgm:prSet presAssocID="{915B95A7-2AD7-4684-A993-B16B5C29260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CF407B5-80B2-47D6-A638-2AB83A00FAC9}" type="pres">
      <dgm:prSet presAssocID="{91D4C12D-F9E0-4F33-9FB1-EF840413D363}" presName="spacer" presStyleCnt="0"/>
      <dgm:spPr/>
    </dgm:pt>
    <dgm:pt modelId="{58728F38-4803-4844-9B69-C5BDAC0BBF2C}" type="pres">
      <dgm:prSet presAssocID="{7CC1ADA9-5053-4519-A2EB-C7B00358E03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E170AB0-006D-4D3F-BB1A-AF7352A2427A}" type="pres">
      <dgm:prSet presAssocID="{926D725F-7F43-4224-B77C-154752394B5E}" presName="spacer" presStyleCnt="0"/>
      <dgm:spPr/>
    </dgm:pt>
    <dgm:pt modelId="{98393829-27A6-4965-88E7-40C7D5C22C3F}" type="pres">
      <dgm:prSet presAssocID="{84496A1D-9CCB-4804-A380-64F1E103A32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2B7920D-F947-44B4-BD02-6C68EEE605AE}" type="presOf" srcId="{84496A1D-9CCB-4804-A380-64F1E103A327}" destId="{98393829-27A6-4965-88E7-40C7D5C22C3F}" srcOrd="0" destOrd="0" presId="urn:microsoft.com/office/officeart/2005/8/layout/vList2"/>
    <dgm:cxn modelId="{55D2FF38-CC79-4252-80A5-C30CF62E3551}" srcId="{98273CB1-2DB1-4421-8824-AD80F74998F8}" destId="{915B95A7-2AD7-4684-A993-B16B5C29260A}" srcOrd="1" destOrd="0" parTransId="{204AD030-CDCF-4930-AA12-D2D839E7D111}" sibTransId="{91D4C12D-F9E0-4F33-9FB1-EF840413D363}"/>
    <dgm:cxn modelId="{CFEBE95D-F95E-4445-ACB8-230417D3D995}" srcId="{98273CB1-2DB1-4421-8824-AD80F74998F8}" destId="{7CC1ADA9-5053-4519-A2EB-C7B00358E038}" srcOrd="2" destOrd="0" parTransId="{1C9AEEE6-0844-47EA-B2E0-097C32450574}" sibTransId="{926D725F-7F43-4224-B77C-154752394B5E}"/>
    <dgm:cxn modelId="{C954B674-4A7E-4054-8CF8-CFF533CBCBF9}" srcId="{98273CB1-2DB1-4421-8824-AD80F74998F8}" destId="{C47AC9A2-7CAA-4726-B3BC-C4051FB36704}" srcOrd="0" destOrd="0" parTransId="{E8E70145-29FF-4B65-B89C-FCD6EBE05F64}" sibTransId="{A8B57111-7BCE-4AF3-9CB7-D071D81B5B32}"/>
    <dgm:cxn modelId="{A3EF4092-F25E-4A23-96EC-7F9C65EFFBDB}" srcId="{98273CB1-2DB1-4421-8824-AD80F74998F8}" destId="{84496A1D-9CCB-4804-A380-64F1E103A327}" srcOrd="3" destOrd="0" parTransId="{C8837CB2-C85B-41B4-923F-D379ABCDEE95}" sibTransId="{C3112C69-1D51-4C44-AE3E-84608371C2BB}"/>
    <dgm:cxn modelId="{5727FCC7-8833-4046-B85D-ADB0B490372F}" type="presOf" srcId="{7CC1ADA9-5053-4519-A2EB-C7B00358E038}" destId="{58728F38-4803-4844-9B69-C5BDAC0BBF2C}" srcOrd="0" destOrd="0" presId="urn:microsoft.com/office/officeart/2005/8/layout/vList2"/>
    <dgm:cxn modelId="{1C345DDC-A97A-4512-A8F3-4859E09E9F87}" type="presOf" srcId="{915B95A7-2AD7-4684-A993-B16B5C29260A}" destId="{6859FF38-C7CD-496B-81CF-7ED68E76963B}" srcOrd="0" destOrd="0" presId="urn:microsoft.com/office/officeart/2005/8/layout/vList2"/>
    <dgm:cxn modelId="{97DFCFED-E249-4F4A-866A-AF3FE636B457}" type="presOf" srcId="{C47AC9A2-7CAA-4726-B3BC-C4051FB36704}" destId="{45F03703-67CE-43BB-BE54-A3B44591F87D}" srcOrd="0" destOrd="0" presId="urn:microsoft.com/office/officeart/2005/8/layout/vList2"/>
    <dgm:cxn modelId="{AA7263F1-9A9F-472E-A26F-E7AEA9FFA729}" type="presOf" srcId="{98273CB1-2DB1-4421-8824-AD80F74998F8}" destId="{A2378506-5A1B-4696-93B0-07DDBEE5AB2E}" srcOrd="0" destOrd="0" presId="urn:microsoft.com/office/officeart/2005/8/layout/vList2"/>
    <dgm:cxn modelId="{7D355B6D-00CB-4BFE-8B11-41837EAF6375}" type="presParOf" srcId="{A2378506-5A1B-4696-93B0-07DDBEE5AB2E}" destId="{45F03703-67CE-43BB-BE54-A3B44591F87D}" srcOrd="0" destOrd="0" presId="urn:microsoft.com/office/officeart/2005/8/layout/vList2"/>
    <dgm:cxn modelId="{01BD2327-B61E-46CC-A0BF-32FF8BF843B8}" type="presParOf" srcId="{A2378506-5A1B-4696-93B0-07DDBEE5AB2E}" destId="{49F65177-D928-47BB-95B0-1305CC9D12EC}" srcOrd="1" destOrd="0" presId="urn:microsoft.com/office/officeart/2005/8/layout/vList2"/>
    <dgm:cxn modelId="{944C478E-9980-4D5E-B585-399ED36FE635}" type="presParOf" srcId="{A2378506-5A1B-4696-93B0-07DDBEE5AB2E}" destId="{6859FF38-C7CD-496B-81CF-7ED68E76963B}" srcOrd="2" destOrd="0" presId="urn:microsoft.com/office/officeart/2005/8/layout/vList2"/>
    <dgm:cxn modelId="{F174D75F-5952-45B5-BE8C-638A0B54187F}" type="presParOf" srcId="{A2378506-5A1B-4696-93B0-07DDBEE5AB2E}" destId="{8CF407B5-80B2-47D6-A638-2AB83A00FAC9}" srcOrd="3" destOrd="0" presId="urn:microsoft.com/office/officeart/2005/8/layout/vList2"/>
    <dgm:cxn modelId="{33242345-0235-454F-9BE5-F1CDB15DC116}" type="presParOf" srcId="{A2378506-5A1B-4696-93B0-07DDBEE5AB2E}" destId="{58728F38-4803-4844-9B69-C5BDAC0BBF2C}" srcOrd="4" destOrd="0" presId="urn:microsoft.com/office/officeart/2005/8/layout/vList2"/>
    <dgm:cxn modelId="{675F026D-0B5F-4965-B936-2FDC96337D2F}" type="presParOf" srcId="{A2378506-5A1B-4696-93B0-07DDBEE5AB2E}" destId="{3E170AB0-006D-4D3F-BB1A-AF7352A2427A}" srcOrd="5" destOrd="0" presId="urn:microsoft.com/office/officeart/2005/8/layout/vList2"/>
    <dgm:cxn modelId="{D36E1095-3989-4861-ABEC-10BADFFB224A}" type="presParOf" srcId="{A2378506-5A1B-4696-93B0-07DDBEE5AB2E}" destId="{98393829-27A6-4965-88E7-40C7D5C22C3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892ED-1680-44AE-9882-9EB45D4A514E}">
      <dsp:nvSpPr>
        <dsp:cNvPr id="0" name=""/>
        <dsp:cNvSpPr/>
      </dsp:nvSpPr>
      <dsp:spPr>
        <a:xfrm>
          <a:off x="0" y="52809"/>
          <a:ext cx="10058399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~106 miles of sanitary collection system</a:t>
          </a:r>
        </a:p>
      </dsp:txBody>
      <dsp:txXfrm>
        <a:off x="32784" y="85593"/>
        <a:ext cx="9992831" cy="606012"/>
      </dsp:txXfrm>
    </dsp:sp>
    <dsp:sp modelId="{780C78CF-5192-4BCB-8FC4-E4CDFEF9BEBB}">
      <dsp:nvSpPr>
        <dsp:cNvPr id="0" name=""/>
        <dsp:cNvSpPr/>
      </dsp:nvSpPr>
      <dsp:spPr>
        <a:xfrm>
          <a:off x="0" y="805030"/>
          <a:ext cx="10058399" cy="671580"/>
        </a:xfrm>
        <a:prstGeom prst="roundRect">
          <a:avLst/>
        </a:prstGeom>
        <a:solidFill>
          <a:schemeClr val="accent5">
            <a:hueOff val="531780"/>
            <a:satOff val="-5973"/>
            <a:lumOff val="-12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7.4 MG Regional WCWWA WWTP </a:t>
          </a:r>
        </a:p>
      </dsp:txBody>
      <dsp:txXfrm>
        <a:off x="32784" y="837814"/>
        <a:ext cx="9992831" cy="606012"/>
      </dsp:txXfrm>
    </dsp:sp>
    <dsp:sp modelId="{B268FD3B-3023-46A7-A280-F5E2668741CC}">
      <dsp:nvSpPr>
        <dsp:cNvPr id="0" name=""/>
        <dsp:cNvSpPr/>
      </dsp:nvSpPr>
      <dsp:spPr>
        <a:xfrm>
          <a:off x="0" y="1557250"/>
          <a:ext cx="10058399" cy="671580"/>
        </a:xfrm>
        <a:prstGeom prst="roundRect">
          <a:avLst/>
        </a:prstGeom>
        <a:solidFill>
          <a:schemeClr val="accent5">
            <a:hueOff val="1063560"/>
            <a:satOff val="-11946"/>
            <a:lumOff val="-2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13 Sanitary Lift Stations</a:t>
          </a:r>
        </a:p>
      </dsp:txBody>
      <dsp:txXfrm>
        <a:off x="32784" y="1590034"/>
        <a:ext cx="9992831" cy="606012"/>
      </dsp:txXfrm>
    </dsp:sp>
    <dsp:sp modelId="{8E64516B-B07B-4B80-8371-32AAE7DF3B09}">
      <dsp:nvSpPr>
        <dsp:cNvPr id="0" name=""/>
        <dsp:cNvSpPr/>
      </dsp:nvSpPr>
      <dsp:spPr>
        <a:xfrm>
          <a:off x="0" y="2309470"/>
          <a:ext cx="10058399" cy="671580"/>
        </a:xfrm>
        <a:prstGeom prst="roundRect">
          <a:avLst/>
        </a:prstGeom>
        <a:solidFill>
          <a:schemeClr val="accent5">
            <a:hueOff val="1595340"/>
            <a:satOff val="-17918"/>
            <a:lumOff val="-38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~1,500 Sanitary Manholes</a:t>
          </a:r>
        </a:p>
      </dsp:txBody>
      <dsp:txXfrm>
        <a:off x="32784" y="2342254"/>
        <a:ext cx="9992831" cy="606012"/>
      </dsp:txXfrm>
    </dsp:sp>
    <dsp:sp modelId="{31D261F5-0293-432E-9798-69ABBB2466A7}">
      <dsp:nvSpPr>
        <dsp:cNvPr id="0" name=""/>
        <dsp:cNvSpPr/>
      </dsp:nvSpPr>
      <dsp:spPr>
        <a:xfrm>
          <a:off x="0" y="3061690"/>
          <a:ext cx="10058399" cy="671580"/>
        </a:xfrm>
        <a:prstGeom prst="roundRect">
          <a:avLst/>
        </a:prstGeom>
        <a:solidFill>
          <a:schemeClr val="accent5">
            <a:hueOff val="2127120"/>
            <a:satOff val="-23891"/>
            <a:lumOff val="-5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~6,500 sanitary services</a:t>
          </a:r>
        </a:p>
      </dsp:txBody>
      <dsp:txXfrm>
        <a:off x="32784" y="3094474"/>
        <a:ext cx="9992831" cy="606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EB34D-0AC0-4CD6-B181-C00B92915611}">
      <dsp:nvSpPr>
        <dsp:cNvPr id="0" name=""/>
        <dsp:cNvSpPr/>
      </dsp:nvSpPr>
      <dsp:spPr>
        <a:xfrm>
          <a:off x="0" y="299916"/>
          <a:ext cx="6797675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35% of the water distribution pipes are over 50 years old (~51.4 miles)</a:t>
          </a:r>
        </a:p>
      </dsp:txBody>
      <dsp:txXfrm>
        <a:off x="46606" y="346522"/>
        <a:ext cx="6704463" cy="861507"/>
      </dsp:txXfrm>
    </dsp:sp>
    <dsp:sp modelId="{DA36A7E1-5DD3-4640-8D5B-8EF61B54D47B}">
      <dsp:nvSpPr>
        <dsp:cNvPr id="0" name=""/>
        <dsp:cNvSpPr/>
      </dsp:nvSpPr>
      <dsp:spPr>
        <a:xfrm>
          <a:off x="0" y="1323756"/>
          <a:ext cx="6797675" cy="954719"/>
        </a:xfrm>
        <a:prstGeom prst="roundRect">
          <a:avLst/>
        </a:prstGeom>
        <a:solidFill>
          <a:schemeClr val="accent2">
            <a:hueOff val="-387905"/>
            <a:satOff val="-15931"/>
            <a:lumOff val="-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Wastewater Treatment Plant is 43 years old</a:t>
          </a:r>
        </a:p>
      </dsp:txBody>
      <dsp:txXfrm>
        <a:off x="46606" y="1370362"/>
        <a:ext cx="6704463" cy="861507"/>
      </dsp:txXfrm>
    </dsp:sp>
    <dsp:sp modelId="{D8513A9F-8A8F-494F-811C-7F07EC63FD0D}">
      <dsp:nvSpPr>
        <dsp:cNvPr id="0" name=""/>
        <dsp:cNvSpPr/>
      </dsp:nvSpPr>
      <dsp:spPr>
        <a:xfrm>
          <a:off x="0" y="2347596"/>
          <a:ext cx="6797675" cy="954719"/>
        </a:xfrm>
        <a:prstGeom prst="roundRect">
          <a:avLst/>
        </a:prstGeom>
        <a:solidFill>
          <a:schemeClr val="accent2">
            <a:hueOff val="-775810"/>
            <a:satOff val="-31861"/>
            <a:lumOff val="-156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Oldest water meters are ~16 years old; typical life expectancy of ~15-20 years </a:t>
          </a:r>
        </a:p>
      </dsp:txBody>
      <dsp:txXfrm>
        <a:off x="46606" y="2394202"/>
        <a:ext cx="6704463" cy="861507"/>
      </dsp:txXfrm>
    </dsp:sp>
    <dsp:sp modelId="{DE75C04D-6236-4EF6-9FB4-E8F4F821037A}">
      <dsp:nvSpPr>
        <dsp:cNvPr id="0" name=""/>
        <dsp:cNvSpPr/>
      </dsp:nvSpPr>
      <dsp:spPr>
        <a:xfrm>
          <a:off x="0" y="3371436"/>
          <a:ext cx="6797675" cy="954719"/>
        </a:xfrm>
        <a:prstGeom prst="roundRect">
          <a:avLst/>
        </a:prstGeom>
        <a:solidFill>
          <a:schemeClr val="accent2">
            <a:hueOff val="-1163715"/>
            <a:satOff val="-47792"/>
            <a:lumOff val="-235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Storage Shortfall: 1.75 MG available vs. 4.5 MG recommended in 2011 Study</a:t>
          </a:r>
        </a:p>
      </dsp:txBody>
      <dsp:txXfrm>
        <a:off x="46606" y="3418042"/>
        <a:ext cx="6704463" cy="861507"/>
      </dsp:txXfrm>
    </dsp:sp>
    <dsp:sp modelId="{7D94EC31-6481-4DDA-85A7-78777670F31F}">
      <dsp:nvSpPr>
        <dsp:cNvPr id="0" name=""/>
        <dsp:cNvSpPr/>
      </dsp:nvSpPr>
      <dsp:spPr>
        <a:xfrm>
          <a:off x="0" y="4395276"/>
          <a:ext cx="6797675" cy="954719"/>
        </a:xfrm>
        <a:prstGeom prst="roundRect">
          <a:avLst/>
        </a:prstGeom>
        <a:solidFill>
          <a:schemeClr val="accent2">
            <a:hueOff val="-1551620"/>
            <a:satOff val="-63722"/>
            <a:lumOff val="-31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27% of the water distribution pipes are undersized (&lt;6"), limiting flow and fire protection (~37.5 miles)</a:t>
          </a:r>
        </a:p>
      </dsp:txBody>
      <dsp:txXfrm>
        <a:off x="46606" y="4441882"/>
        <a:ext cx="6704463" cy="861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03703-67CE-43BB-BE54-A3B44591F87D}">
      <dsp:nvSpPr>
        <dsp:cNvPr id="0" name=""/>
        <dsp:cNvSpPr/>
      </dsp:nvSpPr>
      <dsp:spPr>
        <a:xfrm>
          <a:off x="0" y="56915"/>
          <a:ext cx="6797675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Hawthorne Tower (</a:t>
          </a:r>
          <a:r>
            <a:rPr lang="en-US" sz="3300" kern="1200">
              <a:latin typeface="Calibri Light" panose="020F0302020204030204"/>
            </a:rPr>
            <a:t>1967</a:t>
          </a:r>
          <a:r>
            <a:rPr lang="en-US" sz="3300" kern="1200"/>
            <a:t>) &amp; Fremont Tower (</a:t>
          </a:r>
          <a:r>
            <a:rPr lang="en-US" sz="3300" kern="1200">
              <a:latin typeface="Calibri Light" panose="020F0302020204030204"/>
            </a:rPr>
            <a:t>1959</a:t>
          </a:r>
          <a:r>
            <a:rPr lang="en-US" sz="3300" kern="1200"/>
            <a:t>)</a:t>
          </a:r>
        </a:p>
      </dsp:txBody>
      <dsp:txXfrm>
        <a:off x="64083" y="120998"/>
        <a:ext cx="6669509" cy="1184574"/>
      </dsp:txXfrm>
    </dsp:sp>
    <dsp:sp modelId="{6859FF38-C7CD-496B-81CF-7ED68E76963B}">
      <dsp:nvSpPr>
        <dsp:cNvPr id="0" name=""/>
        <dsp:cNvSpPr/>
      </dsp:nvSpPr>
      <dsp:spPr>
        <a:xfrm>
          <a:off x="0" y="1464695"/>
          <a:ext cx="6797675" cy="1312740"/>
        </a:xfrm>
        <a:prstGeom prst="roundRect">
          <a:avLst/>
        </a:prstGeom>
        <a:solidFill>
          <a:schemeClr val="accent2">
            <a:hueOff val="-517207"/>
            <a:satOff val="-21241"/>
            <a:lumOff val="-10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9 Wells, average age 37.3 years </a:t>
          </a:r>
        </a:p>
      </dsp:txBody>
      <dsp:txXfrm>
        <a:off x="64083" y="1528778"/>
        <a:ext cx="6669509" cy="1184574"/>
      </dsp:txXfrm>
    </dsp:sp>
    <dsp:sp modelId="{58728F38-4803-4844-9B69-C5BDAC0BBF2C}">
      <dsp:nvSpPr>
        <dsp:cNvPr id="0" name=""/>
        <dsp:cNvSpPr/>
      </dsp:nvSpPr>
      <dsp:spPr>
        <a:xfrm>
          <a:off x="0" y="2872476"/>
          <a:ext cx="6797675" cy="1312740"/>
        </a:xfrm>
        <a:prstGeom prst="roundRect">
          <a:avLst/>
        </a:prstGeom>
        <a:solidFill>
          <a:schemeClr val="accent2">
            <a:hueOff val="-1034413"/>
            <a:satOff val="-42481"/>
            <a:lumOff val="-20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13 Sanitary Lift Stations, average age 38.2 years </a:t>
          </a:r>
        </a:p>
      </dsp:txBody>
      <dsp:txXfrm>
        <a:off x="64083" y="2936559"/>
        <a:ext cx="6669509" cy="1184574"/>
      </dsp:txXfrm>
    </dsp:sp>
    <dsp:sp modelId="{98393829-27A6-4965-88E7-40C7D5C22C3F}">
      <dsp:nvSpPr>
        <dsp:cNvPr id="0" name=""/>
        <dsp:cNvSpPr/>
      </dsp:nvSpPr>
      <dsp:spPr>
        <a:xfrm>
          <a:off x="0" y="4280256"/>
          <a:ext cx="6797675" cy="1312740"/>
        </a:xfrm>
        <a:prstGeom prst="roundRect">
          <a:avLst/>
        </a:prstGeom>
        <a:solidFill>
          <a:schemeClr val="accent2">
            <a:hueOff val="-1551620"/>
            <a:satOff val="-63722"/>
            <a:lumOff val="-31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Water Treatment Plant-21 years old</a:t>
          </a:r>
        </a:p>
      </dsp:txBody>
      <dsp:txXfrm>
        <a:off x="64083" y="4344339"/>
        <a:ext cx="6669509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E2A8E1D-48EC-407C-8343-077F5869A9E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8BC3D4F-4A8E-41A6-947D-CE6D3750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1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89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9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9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4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6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6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43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68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9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70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D431A-C055-6F81-6749-DEFEC757C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/>
          </a:bodyPr>
          <a:lstStyle/>
          <a:p>
            <a:r>
              <a:rPr lang="en-US" sz="5600"/>
              <a:t>West Chicago</a:t>
            </a:r>
            <a:br>
              <a:rPr lang="en-US" sz="5600"/>
            </a:br>
            <a:r>
              <a:rPr lang="en-US" sz="5600"/>
              <a:t>FY 27 Water/Sewer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79F192-2CA6-5E5B-4D3E-23E7EA0C1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>
                <a:ea typeface="Calibri Light"/>
                <a:cs typeface="Calibri Light"/>
              </a:rPr>
              <a:t>Water and Sewer FUNDS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098287-109C-0CBE-3828-14EE7DC31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t="7179" r="34479" b="-7179"/>
          <a:stretch>
            <a:fillRect/>
          </a:stretch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pic>
        <p:nvPicPr>
          <p:cNvPr id="6" name="Picture 5" descr="City Logo featuring train, airplane, home, and businesses. Colors white, black and shades of gold. &#10;">
            <a:extLst>
              <a:ext uri="{FF2B5EF4-FFF2-40B4-BE49-F238E27FC236}">
                <a16:creationId xmlns:a16="http://schemas.microsoft.com/office/drawing/2014/main" id="{EDD464DB-825C-2FE1-C73E-991E35A61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34" y="619125"/>
            <a:ext cx="326559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8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4B6968B3-B66E-2CB8-1442-9F6107DEA9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/>
          </a:bodyPr>
          <a:lstStyle/>
          <a:p>
            <a:r>
              <a:rPr lang="en-US"/>
              <a:t>Fund Background</a:t>
            </a:r>
            <a:endParaRPr lang="en-US">
              <a:ea typeface="Calibri Light"/>
              <a:cs typeface="Calibri Light"/>
            </a:endParaRPr>
          </a:p>
        </p:txBody>
      </p:sp>
      <p:pic>
        <p:nvPicPr>
          <p:cNvPr id="9" name="Picture 8" descr="A picture containing icon&#10;&#10;AI-generated content may be incorrect.">
            <a:extLst>
              <a:ext uri="{FF2B5EF4-FFF2-40B4-BE49-F238E27FC236}">
                <a16:creationId xmlns:a16="http://schemas.microsoft.com/office/drawing/2014/main" id="{3012A550-2311-A4ED-1253-AFCEE8340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8" y="1170070"/>
            <a:ext cx="2449486" cy="399916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8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Fire Hydrant with solid fill">
            <a:extLst>
              <a:ext uri="{FF2B5EF4-FFF2-40B4-BE49-F238E27FC236}">
                <a16:creationId xmlns:a16="http://schemas.microsoft.com/office/drawing/2014/main" id="{48553BC4-7D77-CB72-8FCA-4E82EECADC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91204" y="1399942"/>
            <a:ext cx="5048249" cy="5048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2D1AB8-9F8F-61AE-EAB7-0FC87EF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Water Infrastructure at a glance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CB287-4D74-88D5-B8EA-D4FE30F5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902885"/>
            <a:ext cx="4937760" cy="402336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Arial,Sans-Serif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~2,500 Valves, ~2,000 FHs &amp; ~7,100 water meters &amp; services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~797 Lead Service Lines (LSL)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2 Booster Stations (Bishop St &amp; Helena Dr) including one 500,000 Gallons Above Ground Storage at each location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5 Deep Sandstone Wells (~1,390 feet)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6E6848-E5ED-E2F7-A65A-F8AE6BFBF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~147 miles of distribution network (includes ~8 miles of raw watermain) 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9 MG Water Treatment Plant 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4 Shallow Silurian Dolomite Wells (~325 feet)</a:t>
            </a: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2 Elevated Water Towers - Hawthorne Lane (500,000 Gallons) &amp; Fremont St (250,000 Gallons)</a:t>
            </a:r>
          </a:p>
          <a:p>
            <a:pPr>
              <a:buFont typeface="Arial" panose="020F0502020204030204" pitchFamily="34" charset="0"/>
              <a:buChar char="•"/>
            </a:pPr>
            <a:endParaRPr lang="en-US">
              <a:ea typeface="Calibri"/>
              <a:cs typeface="Calibri"/>
            </a:endParaRPr>
          </a:p>
          <a:p>
            <a:pPr>
              <a:buFont typeface="Arial" panose="020F0502020204030204" pitchFamily="34" charset="0"/>
              <a:buChar char="•"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605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BF5F6C-3450-66F2-2769-9AA610C3D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87E7-BF9D-E32F-732E-2E758451B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>
                <a:ea typeface="Calibri Light"/>
                <a:cs typeface="Calibri Light"/>
              </a:rPr>
              <a:t>Sewer Infrastructure at a glance</a:t>
            </a:r>
          </a:p>
        </p:txBody>
      </p:sp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D31DE4A7-9745-FEC7-FC33-AADB892466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9811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6152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D90A8-8341-E259-AEE6-AAC210964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ea typeface="Calibri Light"/>
                <a:cs typeface="Calibri Light"/>
              </a:rPr>
              <a:t>Aging &amp; Inadequate Infrastructure</a:t>
            </a: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BF98434E-E5DF-9409-D537-BE9BF3FBF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590551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8030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38ADB9-989E-B72C-56F2-2BD917E3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E1245C-F002-C397-35E6-B17EE4216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ea typeface="Calibri Light"/>
                <a:cs typeface="Calibri Light"/>
              </a:rPr>
              <a:t>Aging &amp; Inadequate Infrastructure</a:t>
            </a: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F114B2F3-4305-44D3-CF0F-2B29A8A7B0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97560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429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6968B3-B66E-2CB8-1442-9F6107DEA9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/>
          </a:bodyPr>
          <a:lstStyle/>
          <a:p>
            <a:r>
              <a:rPr lang="en-US"/>
              <a:t>Revenue &amp; Expenses</a:t>
            </a:r>
            <a:endParaRPr lang="en-US">
              <a:ea typeface="Calibri Light"/>
              <a:cs typeface="Calibri Light"/>
            </a:endParaRPr>
          </a:p>
        </p:txBody>
      </p:sp>
      <p:pic>
        <p:nvPicPr>
          <p:cNvPr id="9" name="Picture 8" descr="A picture containing icon&#10;&#10;AI-generated content may be incorrect.">
            <a:extLst>
              <a:ext uri="{FF2B5EF4-FFF2-40B4-BE49-F238E27FC236}">
                <a16:creationId xmlns:a16="http://schemas.microsoft.com/office/drawing/2014/main" id="{3012A550-2311-A4ED-1253-AFCEE8340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8" y="1170070"/>
            <a:ext cx="2449486" cy="39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3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9CE4D-083C-A0D3-E5E3-493408167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894C56-EEEC-F241-75BB-286AA5864DB0}"/>
              </a:ext>
            </a:extLst>
          </p:cNvPr>
          <p:cNvSpPr/>
          <p:nvPr/>
        </p:nvSpPr>
        <p:spPr>
          <a:xfrm>
            <a:off x="1273341" y="4291263"/>
            <a:ext cx="4020552" cy="1584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2E320-37F9-ACF5-B0D3-C17173FCE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 27 – 31 Water Estimated </a:t>
            </a:r>
            <a:br>
              <a:rPr lang="en-US"/>
            </a:br>
            <a:r>
              <a:rPr lang="en-US"/>
              <a:t>Revenue vs. Expenses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FF973-BDBF-958E-B34E-DA947D1BB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775868"/>
            <a:ext cx="4937760" cy="736282"/>
          </a:xfrm>
        </p:spPr>
        <p:txBody>
          <a:bodyPr>
            <a:normAutofit/>
          </a:bodyPr>
          <a:lstStyle/>
          <a:p>
            <a:r>
              <a:rPr lang="en-US" sz="2800" b="1">
                <a:ea typeface="Calibri"/>
                <a:cs typeface="Calibri"/>
              </a:rPr>
              <a:t>Revenues*</a:t>
            </a:r>
            <a:endParaRPr lang="en-US" sz="28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7F888-AA25-3DEE-AA2A-0E99B6747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391834"/>
            <a:ext cx="4937760" cy="3378200"/>
          </a:xfrm>
        </p:spPr>
        <p:txBody>
          <a:bodyPr vert="horz" lIns="0" tIns="45720" rIns="0" bIns="45720" rtlCol="0" anchor="t">
            <a:normAutofit/>
          </a:bodyPr>
          <a:lstStyle/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r>
              <a:rPr lang="en-US" sz="22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Water Service Charges  - $46,368,600</a:t>
            </a:r>
          </a:p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r>
              <a:rPr lang="en-US" sz="22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IEPA SRF Loan - $20,832,600</a:t>
            </a:r>
          </a:p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r>
              <a:rPr lang="en-US" sz="22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Grants - $240,300</a:t>
            </a: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defRPr/>
            </a:pPr>
            <a:r>
              <a:rPr lang="en-US" sz="2200" b="1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Total = $67,441,500</a:t>
            </a:r>
            <a:endParaRPr lang="en-US" sz="22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endParaRPr lang="en-US" sz="19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20F0502020204030204" pitchFamily="34" charset="0"/>
              <a:buChar char="•"/>
              <a:defRPr/>
            </a:pPr>
            <a:endParaRPr lang="en-US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100" b="1">
              <a:solidFill>
                <a:srgbClr val="404040"/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1800" i="1">
              <a:solidFill>
                <a:srgbClr val="FF0000"/>
              </a:solidFill>
              <a:latin typeface="Calibri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D25E7E-B762-129F-0C69-AB9C9A999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7920" y="1775868"/>
            <a:ext cx="4937760" cy="736282"/>
          </a:xfrm>
        </p:spPr>
        <p:txBody>
          <a:bodyPr>
            <a:normAutofit/>
          </a:bodyPr>
          <a:lstStyle/>
          <a:p>
            <a:r>
              <a:rPr lang="en-US" sz="2800" b="1">
                <a:ea typeface="Calibri"/>
                <a:cs typeface="Calibri"/>
              </a:rPr>
              <a:t>Expenses</a:t>
            </a:r>
            <a:endParaRPr lang="en-US" sz="2800" b="1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DA0AF4-0201-4B8F-05BB-4BDD0C0EF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2391833"/>
            <a:ext cx="4937760" cy="337820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</a:pPr>
            <a:r>
              <a:rPr lang="en-US" sz="2200">
                <a:latin typeface="Calibri Light"/>
                <a:ea typeface="Calibri Light"/>
                <a:cs typeface="Calibri Light"/>
              </a:rPr>
              <a:t>Operations (Distribution) - $21,859,120</a:t>
            </a:r>
            <a:endParaRPr lang="en-US" sz="2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</a:pPr>
            <a:r>
              <a:rPr lang="en-US" sz="2200">
                <a:latin typeface="Calibri Light"/>
                <a:ea typeface="Calibri Light"/>
                <a:cs typeface="Calibri Light"/>
              </a:rPr>
              <a:t>Operations (Production)- $14,571,245</a:t>
            </a:r>
            <a:endParaRPr lang="en-US" sz="2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</a:pPr>
            <a:r>
              <a:rPr lang="en-US" sz="2200">
                <a:latin typeface="Calibri Light"/>
                <a:ea typeface="Calibri Light"/>
                <a:cs typeface="Calibri Light"/>
              </a:rPr>
              <a:t>Capital (Distribution)-$33,093,400**</a:t>
            </a:r>
            <a:endParaRPr lang="en-US" sz="2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</a:pPr>
            <a:r>
              <a:rPr lang="en-US" sz="2200">
                <a:latin typeface="Calibri Light"/>
                <a:ea typeface="Calibri Light"/>
                <a:cs typeface="Calibri Light"/>
              </a:rPr>
              <a:t>Capital (Production)- $3,572,500</a:t>
            </a: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</a:pPr>
            <a:r>
              <a:rPr lang="en-US" sz="220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Transfers Out - $1,071,500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 b="1">
                <a:latin typeface="Calibri Light"/>
                <a:ea typeface="Calibri Light"/>
                <a:cs typeface="Calibri Light"/>
              </a:rPr>
              <a:t>Total = $74,167,765</a:t>
            </a:r>
            <a:endParaRPr lang="en-US" sz="22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209021-1688-F153-B387-DF5D772AE5E7}"/>
              </a:ext>
            </a:extLst>
          </p:cNvPr>
          <p:cNvSpPr txBox="1"/>
          <p:nvPr/>
        </p:nvSpPr>
        <p:spPr>
          <a:xfrm>
            <a:off x="1393657" y="4321341"/>
            <a:ext cx="173455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ea typeface="Calibri"/>
                <a:cs typeface="Calibri"/>
              </a:rPr>
              <a:t>Revenues:</a:t>
            </a:r>
          </a:p>
          <a:p>
            <a:r>
              <a:rPr lang="en-US" sz="2800">
                <a:ea typeface="Calibri"/>
                <a:cs typeface="Calibri"/>
              </a:rPr>
              <a:t>Expenses:</a:t>
            </a:r>
          </a:p>
          <a:p>
            <a:r>
              <a:rPr lang="en-US" sz="2800">
                <a:ea typeface="Calibri"/>
                <a:cs typeface="Calibri"/>
              </a:rPr>
              <a:t>Total =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78CAF-D7CB-008F-6DD1-7C405671B428}"/>
              </a:ext>
            </a:extLst>
          </p:cNvPr>
          <p:cNvSpPr txBox="1"/>
          <p:nvPr/>
        </p:nvSpPr>
        <p:spPr>
          <a:xfrm>
            <a:off x="2967789" y="4341394"/>
            <a:ext cx="232610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ea typeface="Calibri"/>
                <a:cs typeface="Calibri"/>
              </a:rPr>
              <a:t>$67,441,500</a:t>
            </a:r>
          </a:p>
          <a:p>
            <a:r>
              <a:rPr lang="en-US" sz="2800" u="sng">
                <a:ea typeface="Calibri"/>
                <a:cs typeface="Calibri"/>
              </a:rPr>
              <a:t>$74,167,765</a:t>
            </a:r>
          </a:p>
          <a:p>
            <a:r>
              <a:rPr lang="en-US" sz="2800" b="1">
                <a:solidFill>
                  <a:srgbClr val="C00000"/>
                </a:solidFill>
                <a:ea typeface="Calibri"/>
                <a:cs typeface="Calibri"/>
              </a:rPr>
              <a:t>-$6,726,265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4BBF61-F94D-0E09-7F89-AF3F95067C56}"/>
              </a:ext>
            </a:extLst>
          </p:cNvPr>
          <p:cNvSpPr txBox="1"/>
          <p:nvPr/>
        </p:nvSpPr>
        <p:spPr>
          <a:xfrm>
            <a:off x="1396443" y="5877648"/>
            <a:ext cx="101931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C00000"/>
                </a:solidFill>
                <a:ea typeface="Calibri"/>
                <a:cs typeface="Calibri"/>
              </a:rPr>
              <a:t>*Pre-planned 2027 and 2028 rate increases not included</a:t>
            </a:r>
          </a:p>
          <a:p>
            <a:r>
              <a:rPr lang="en-US" sz="1400">
                <a:solidFill>
                  <a:srgbClr val="C00000"/>
                </a:solidFill>
                <a:ea typeface="Calibri"/>
                <a:cs typeface="Calibri"/>
              </a:rPr>
              <a:t>** Includes Debt Service for LSLR ($1,292,700) &amp; 1.5 MG Water Tower ($1,545,300)</a:t>
            </a:r>
          </a:p>
        </p:txBody>
      </p:sp>
    </p:spTree>
    <p:extLst>
      <p:ext uri="{BB962C8B-B14F-4D97-AF65-F5344CB8AC3E}">
        <p14:creationId xmlns:p14="http://schemas.microsoft.com/office/powerpoint/2010/main" val="182052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F3A61-9913-6BDB-92F9-83E98B767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D72CE-116F-8FDF-CF5C-5364CE82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 27 – 31 Water Estimated </a:t>
            </a:r>
            <a:br>
              <a:rPr lang="en-US"/>
            </a:br>
            <a:r>
              <a:rPr lang="en-US"/>
              <a:t>Revenue vs. Expenses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C9943-952F-5ADE-B029-B8846A9E8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endParaRPr lang="en-US" sz="24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Arial" panose="020F0502020204030204" pitchFamily="34" charset="0"/>
              <a:buChar char="•"/>
              <a:defRPr/>
            </a:pPr>
            <a:endParaRPr lang="en-US" sz="24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20F0502020204030204" pitchFamily="34" charset="0"/>
              <a:buChar char="•"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 b="1">
              <a:solidFill>
                <a:srgbClr val="404040"/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400" i="1">
              <a:solidFill>
                <a:srgbClr val="FF0000"/>
              </a:solidFill>
              <a:latin typeface="Calibri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360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E918047-C42F-595F-C608-5BB8CB8DAC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18745"/>
              </p:ext>
            </p:extLst>
          </p:nvPr>
        </p:nvGraphicFramePr>
        <p:xfrm>
          <a:off x="2896443" y="1841638"/>
          <a:ext cx="6396789" cy="446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413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973A-2372-E549-B0EC-B598D065D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C670F90-050C-5CD3-B3EB-6E32338F4AD7}"/>
              </a:ext>
            </a:extLst>
          </p:cNvPr>
          <p:cNvSpPr/>
          <p:nvPr/>
        </p:nvSpPr>
        <p:spPr>
          <a:xfrm>
            <a:off x="6381750" y="4673453"/>
            <a:ext cx="4020552" cy="1584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8478B8-F5CD-BE16-8D54-15D6B5E6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 27 – 31 Estimated Sewer</a:t>
            </a:r>
            <a:r>
              <a:rPr lang="en-US" sz="3700"/>
              <a:t> </a:t>
            </a:r>
            <a:br>
              <a:rPr lang="en-US" sz="3700"/>
            </a:br>
            <a:r>
              <a:rPr lang="en-US"/>
              <a:t>Revenue vs. Expenses 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16B27-5030-0318-B95D-A10B56B86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>
                <a:ea typeface="Calibri"/>
                <a:cs typeface="Calibri"/>
              </a:rPr>
              <a:t>Revenue*</a:t>
            </a:r>
            <a:endParaRPr lang="en-US" sz="28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AE895-D045-0AAB-24F1-7F7BE21CF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5120640" cy="3378200"/>
          </a:xfrm>
        </p:spPr>
        <p:txBody>
          <a:bodyPr vert="horz" lIns="0" tIns="45720" rIns="0" bIns="45720" rtlCol="0" anchor="t">
            <a:normAutofit/>
          </a:bodyPr>
          <a:lstStyle/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D972"/>
              </a:buClr>
              <a:buFont typeface="Arial" panose="020F0502020204030204" pitchFamily="34" charset="0"/>
              <a:buChar char="•"/>
              <a:defRPr/>
            </a:pPr>
            <a:r>
              <a:rPr lang="en-US" sz="26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Sewer Charges - $40,808,300</a:t>
            </a:r>
            <a:endParaRPr lang="en-US" sz="2600">
              <a:solidFill>
                <a:prstClr val="black">
                  <a:lumMod val="75000"/>
                  <a:lumOff val="25000"/>
                </a:prstClr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  <a:defRPr/>
            </a:pPr>
            <a:r>
              <a:rPr lang="en-US" sz="26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Grants - $210,100</a:t>
            </a:r>
          </a:p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F0502020204030204" pitchFamily="34" charset="0"/>
              <a:buChar char="•"/>
              <a:defRPr/>
            </a:pPr>
            <a:r>
              <a:rPr lang="en-US" sz="2600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Transfers In - $1,800,000**</a:t>
            </a: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r>
              <a:rPr lang="en-US" sz="2600" b="1">
                <a:solidFill>
                  <a:prstClr val="black">
                    <a:lumMod val="75000"/>
                    <a:lumOff val="25000"/>
                  </a:prstClr>
                </a:solidFill>
                <a:latin typeface="Calibri Light"/>
                <a:ea typeface="Calibri Light"/>
                <a:cs typeface="Calibri Light"/>
              </a:rPr>
              <a:t>Total  = $42,818,400</a:t>
            </a:r>
            <a:endParaRPr lang="en-US" sz="26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1800" i="1">
              <a:solidFill>
                <a:srgbClr val="FF0000"/>
              </a:solidFill>
              <a:latin typeface="Calibri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1E279-82A9-A651-EC5C-A1971CBFED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b="1">
                <a:ea typeface="Calibri"/>
                <a:cs typeface="Calibri"/>
              </a:rPr>
              <a:t>expenses</a:t>
            </a:r>
            <a:endParaRPr lang="en-US" sz="2800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52F76-36B9-8FFE-A382-D0A30BC3684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,Sans-Serif" panose="020F0502020204030204" pitchFamily="34" charset="0"/>
              <a:buChar char="•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Operations (Sewer)  - $39,398,105</a:t>
            </a:r>
            <a:endParaRPr lang="en-US" sz="26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marL="342900" indent="-3429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,Sans-Serif" panose="020F0502020204030204" pitchFamily="34" charset="0"/>
              <a:buChar char="•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Capital (Sewer)  - $12,324,300</a:t>
            </a:r>
          </a:p>
          <a:p>
            <a:pPr marL="342900" indent="-3429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,Sans-Serif" panose="020F0502020204030204" pitchFamily="34" charset="0"/>
              <a:buChar char="•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Transfers Out - $131,700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 b="1">
                <a:latin typeface="Calibri Light"/>
                <a:ea typeface="Calibri Light"/>
                <a:cs typeface="Calibri Light"/>
              </a:rPr>
              <a:t>Total = $51,854,105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10F57-91C0-03AE-2EDF-C22D68254EF1}"/>
              </a:ext>
            </a:extLst>
          </p:cNvPr>
          <p:cNvSpPr txBox="1"/>
          <p:nvPr/>
        </p:nvSpPr>
        <p:spPr>
          <a:xfrm>
            <a:off x="6508742" y="4761855"/>
            <a:ext cx="173455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ea typeface="Calibri"/>
                <a:cs typeface="Calibri"/>
              </a:rPr>
              <a:t>Revenues:</a:t>
            </a:r>
          </a:p>
          <a:p>
            <a:r>
              <a:rPr lang="en-US" sz="2800">
                <a:ea typeface="Calibri"/>
                <a:cs typeface="Calibri"/>
              </a:rPr>
              <a:t>Expenses:</a:t>
            </a:r>
          </a:p>
          <a:p>
            <a:r>
              <a:rPr lang="en-US" sz="2800">
                <a:ea typeface="Calibri"/>
                <a:cs typeface="Calibri"/>
              </a:rPr>
              <a:t>Total =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EBCD67-9CAB-86EC-5B3F-C47715B36BA1}"/>
              </a:ext>
            </a:extLst>
          </p:cNvPr>
          <p:cNvSpPr txBox="1"/>
          <p:nvPr/>
        </p:nvSpPr>
        <p:spPr>
          <a:xfrm>
            <a:off x="8159747" y="4809291"/>
            <a:ext cx="232610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ea typeface="Calibri"/>
                <a:cs typeface="Calibri"/>
              </a:rPr>
              <a:t>$42,818,400</a:t>
            </a:r>
          </a:p>
          <a:p>
            <a:r>
              <a:rPr lang="en-US" sz="2800" u="sng">
                <a:ea typeface="Calibri"/>
                <a:cs typeface="Calibri"/>
              </a:rPr>
              <a:t>$51,854,105</a:t>
            </a:r>
          </a:p>
          <a:p>
            <a:r>
              <a:rPr lang="en-US" sz="2800" b="1">
                <a:solidFill>
                  <a:srgbClr val="C00000"/>
                </a:solidFill>
                <a:ea typeface="Calibri"/>
                <a:cs typeface="Calibri"/>
              </a:rPr>
              <a:t>-$9,035,705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A111E5-8534-BA20-B07C-616B3623C43C}"/>
              </a:ext>
            </a:extLst>
          </p:cNvPr>
          <p:cNvSpPr txBox="1"/>
          <p:nvPr/>
        </p:nvSpPr>
        <p:spPr>
          <a:xfrm>
            <a:off x="296030" y="5622233"/>
            <a:ext cx="593104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C00000"/>
                </a:solidFill>
                <a:ea typeface="Calibri"/>
                <a:cs typeface="Calibri"/>
              </a:rPr>
              <a:t>*Pre-planned 2027 and 2028 rate increases not included</a:t>
            </a:r>
          </a:p>
          <a:p>
            <a:r>
              <a:rPr lang="en-US" sz="1400">
                <a:solidFill>
                  <a:srgbClr val="C00000"/>
                </a:solidFill>
                <a:ea typeface="Calibri"/>
                <a:cs typeface="Calibri"/>
              </a:rPr>
              <a:t>** Includes 50% of the 0.25% HRST increase (effective 1/1/27) from 2027-2029</a:t>
            </a:r>
          </a:p>
        </p:txBody>
      </p:sp>
    </p:spTree>
    <p:extLst>
      <p:ext uri="{BB962C8B-B14F-4D97-AF65-F5344CB8AC3E}">
        <p14:creationId xmlns:p14="http://schemas.microsoft.com/office/powerpoint/2010/main" val="521814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4101-84A7-28F7-FFEF-2A452B9DF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AC51-ED54-21FC-3D60-BBAD29C1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 27 – 31 Estimated Sewer</a:t>
            </a:r>
            <a:r>
              <a:rPr lang="en-US" sz="3700"/>
              <a:t> </a:t>
            </a:r>
            <a:br>
              <a:rPr lang="en-US" sz="3700"/>
            </a:br>
            <a:r>
              <a:rPr lang="en-US"/>
              <a:t>Revenue vs. Expenses 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D84A2-E1A2-DB22-A96C-31D7594ED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2900" indent="-34290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ED972"/>
              </a:buClr>
              <a:buFont typeface="Arial" panose="020F0502020204030204" pitchFamily="34" charset="0"/>
              <a:buChar char="•"/>
              <a:defRPr/>
            </a:pPr>
            <a:endParaRPr lang="en-US" sz="2400">
              <a:solidFill>
                <a:prstClr val="black">
                  <a:lumMod val="75000"/>
                  <a:lumOff val="25000"/>
                </a:prstClr>
              </a:solidFill>
              <a:latin typeface="Calibri Light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1800" i="1">
              <a:solidFill>
                <a:srgbClr val="FF0000"/>
              </a:solidFill>
              <a:latin typeface="Calibri"/>
              <a:ea typeface="Calibri Light"/>
              <a:cs typeface="Calibri Light"/>
            </a:endParaRPr>
          </a:p>
          <a:p>
            <a:pPr marL="0" indent="0"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buNone/>
              <a:defRPr/>
            </a:pPr>
            <a:endParaRPr lang="en-US" sz="280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78DF818-F32A-91DE-3998-76F229C6A9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6119440"/>
              </p:ext>
            </p:extLst>
          </p:nvPr>
        </p:nvGraphicFramePr>
        <p:xfrm>
          <a:off x="2900657" y="1726264"/>
          <a:ext cx="6466972" cy="4547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745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090DF40-C313-AF42-9FA1-846FE56CF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/>
          </a:bodyPr>
          <a:lstStyle/>
          <a:p>
            <a:r>
              <a:rPr lang="en-US"/>
              <a:t>Water CIP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BC94C-4B00-76DF-B29F-A14AB5764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6504" y="4455620"/>
            <a:ext cx="7321946" cy="1143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Five Year outlook</a:t>
            </a:r>
          </a:p>
        </p:txBody>
      </p:sp>
      <p:pic>
        <p:nvPicPr>
          <p:cNvPr id="5" name="Picture 4" descr="A picture containing icon&#10;&#10;AI-generated content may be incorrect.">
            <a:extLst>
              <a:ext uri="{FF2B5EF4-FFF2-40B4-BE49-F238E27FC236}">
                <a16:creationId xmlns:a16="http://schemas.microsoft.com/office/drawing/2014/main" id="{7EED7601-7612-114D-5234-FFC373C86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8" y="1170070"/>
            <a:ext cx="2449486" cy="399916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2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C026-E391-FB01-2F05-F451A4B8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a typeface="Calibri Light"/>
                <a:cs typeface="Calibri Light"/>
              </a:rPr>
              <a:t>Project Determination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0BCEB-5275-24EF-C5D9-B1F1863A3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70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Grant Funding Deadlines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Pavement Reconstruction/Resurfacing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Sanitary Sewer Evaluation Survey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Watermain Break History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Age of Underground Infrastructure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Public Safety: LSLR 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Unfunded Mandates: LSLR, Phosphorus Limits, etc.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2026 WWTP Condition Assessment (~$21 Million in CIP between 2027-36)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en-US" sz="3600">
                <a:solidFill>
                  <a:schemeClr val="tx1"/>
                </a:solidFill>
                <a:ea typeface="Calibri"/>
                <a:cs typeface="Calibri"/>
              </a:rPr>
              <a:t>2024 WTP Condition Assessment Study (~$20.6 Million in CIP over 20-years starting in 2025)</a:t>
            </a:r>
          </a:p>
        </p:txBody>
      </p:sp>
    </p:spTree>
    <p:extLst>
      <p:ext uri="{BB962C8B-B14F-4D97-AF65-F5344CB8AC3E}">
        <p14:creationId xmlns:p14="http://schemas.microsoft.com/office/powerpoint/2010/main" val="2869106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77156-6BC2-68D9-5F04-3EEF2C06F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7FEF36-AFC6-EFB0-916F-BCE36044C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43" y="516835"/>
            <a:ext cx="3007541" cy="2689179"/>
          </a:xfrm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rgbClr val="FFFFFF"/>
                </a:solidFill>
              </a:rPr>
              <a:t>5 YR Water-Sewer Capital Improvement </a:t>
            </a:r>
            <a:br>
              <a:rPr lang="en-US" sz="3600" dirty="0">
                <a:ea typeface="Calibri Light"/>
                <a:cs typeface="Calibri Light"/>
              </a:rPr>
            </a:br>
            <a:r>
              <a:rPr lang="en-US" sz="3600">
                <a:solidFill>
                  <a:srgbClr val="FFFFFF"/>
                </a:solidFill>
              </a:rPr>
              <a:t>Program</a:t>
            </a:r>
            <a:br>
              <a:rPr lang="en-US" sz="3600" dirty="0"/>
            </a:br>
            <a:br>
              <a:rPr lang="en-US" sz="3600" dirty="0"/>
            </a:br>
            <a:endParaRPr lang="en-US" sz="36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296275-0555-7C6C-EFE2-1573C09E4E86}"/>
              </a:ext>
            </a:extLst>
          </p:cNvPr>
          <p:cNvSpPr txBox="1"/>
          <p:nvPr/>
        </p:nvSpPr>
        <p:spPr>
          <a:xfrm>
            <a:off x="541130" y="2395913"/>
            <a:ext cx="334011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ea typeface="Calibri" panose="020F0502020204030204"/>
                <a:cs typeface="Calibri" panose="020F0502020204030204"/>
              </a:rPr>
              <a:t>$2.41 Million – Well Houses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Calibri" panose="020F0502020204030204"/>
                <a:cs typeface="Calibri" panose="020F0502020204030204"/>
              </a:rPr>
              <a:t>$16.62 Million* – Distribution System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Calibri" panose="020F0502020204030204"/>
                <a:cs typeface="Calibri" panose="020F0502020204030204"/>
              </a:rPr>
              <a:t>$14.06 Million** - Water Storage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Calibri" panose="020F0502020204030204"/>
                <a:cs typeface="Calibri" panose="020F0502020204030204"/>
              </a:rPr>
              <a:t>$3.57 Million – Water Treatment Plant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Calibri" panose="020F0502020204030204"/>
                <a:cs typeface="Calibri" panose="020F0502020204030204"/>
              </a:rPr>
              <a:t>$12.32 Million – Sanitary Collection System</a:t>
            </a:r>
          </a:p>
          <a:p>
            <a:pPr marL="285750" indent="-28575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37C5A-35FE-514C-DD56-018CB63FCA59}"/>
              </a:ext>
            </a:extLst>
          </p:cNvPr>
          <p:cNvSpPr txBox="1"/>
          <p:nvPr/>
        </p:nvSpPr>
        <p:spPr>
          <a:xfrm>
            <a:off x="717826" y="5473883"/>
            <a:ext cx="2999684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  <a:ea typeface="Calibri"/>
                <a:cs typeface="Calibri"/>
              </a:rPr>
              <a:t>*12.5M - ~797 LSLR</a:t>
            </a:r>
          </a:p>
          <a:p>
            <a:r>
              <a:rPr lang="en-US" sz="1600">
                <a:solidFill>
                  <a:srgbClr val="FF0000"/>
                </a:solidFill>
                <a:ea typeface="Calibri"/>
                <a:cs typeface="Calibri"/>
              </a:rPr>
              <a:t>**11.4M - 1.5 MG Elevated Tower</a:t>
            </a:r>
          </a:p>
          <a:p>
            <a:endParaRPr lang="en-US"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336B1-EFAE-1CA6-62BD-E649AE34E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68" y="0"/>
            <a:ext cx="5141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3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C9D58-035C-1868-1383-ABD363E82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9EF33D4-0BBD-BD0C-5CCF-F5AF8197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B7D309-9CD0-1AF0-5F78-05C262020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7E10A-2BA9-ABBA-49C4-70817B22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43" y="516835"/>
            <a:ext cx="3007541" cy="2689179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Watermain Break History 2007-2022</a:t>
            </a:r>
            <a:br>
              <a:rPr lang="en-US" sz="3600"/>
            </a:br>
            <a:br>
              <a:rPr lang="en-US" sz="3600"/>
            </a:br>
            <a:endParaRPr lang="en-US" sz="36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7F067-9130-17BB-FC9E-ABF812635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347CB-3699-C16F-7DAE-094586B8B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3" t="11486" r="-416" b="5946"/>
          <a:stretch>
            <a:fillRect/>
          </a:stretch>
        </p:blipFill>
        <p:spPr>
          <a:xfrm>
            <a:off x="5610003" y="0"/>
            <a:ext cx="5291288" cy="68620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F1515B-D28F-DCC3-D1A1-C3CCF6451679}"/>
              </a:ext>
            </a:extLst>
          </p:cNvPr>
          <p:cNvSpPr txBox="1"/>
          <p:nvPr/>
        </p:nvSpPr>
        <p:spPr>
          <a:xfrm>
            <a:off x="628911" y="2206915"/>
            <a:ext cx="282379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>
                <a:ea typeface="Calibri" panose="020F0502020204030204"/>
                <a:cs typeface="Calibri" panose="020F0502020204030204"/>
              </a:rPr>
              <a:t>70% of the breaks between 2007-2022 occurred on watermains with 50+ years of age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ea typeface="Calibri" panose="020F0502020204030204"/>
                <a:cs typeface="Calibri" panose="020F0502020204030204"/>
              </a:rPr>
              <a:t>Since October 2022, approximately 125 watermain breaks have occurred (~31/year)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ea typeface="Calibri" panose="020F0502020204030204"/>
                <a:cs typeface="Calibri" panose="020F0502020204030204"/>
              </a:rPr>
              <a:t>2022 Water Model study recommends City to replace 1.50 miles/year (~8,000 feet) - ~100-year replacement cycle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ea typeface="Calibri" panose="020F0502020204030204"/>
                <a:cs typeface="Calibri" panose="020F0502020204030204"/>
              </a:rPr>
              <a:t>FY 2027-31, projected replacement is about 0.55 miles/year( ~2,900 feet) - ~267-year replacement cycle</a:t>
            </a:r>
          </a:p>
        </p:txBody>
      </p:sp>
    </p:spTree>
    <p:extLst>
      <p:ext uri="{BB962C8B-B14F-4D97-AF65-F5344CB8AC3E}">
        <p14:creationId xmlns:p14="http://schemas.microsoft.com/office/powerpoint/2010/main" val="2687513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E220058-3FCE-496E-ADF2-D8A6961F3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93F809-7E50-4AAD-8E26-878207931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6BD61A9-7533-E522-75DE-24DF236A2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/>
          </a:bodyPr>
          <a:lstStyle/>
          <a:p>
            <a:r>
              <a:rPr lang="en-US"/>
              <a:t>Rate Timeline</a:t>
            </a:r>
            <a:endParaRPr lang="en-US">
              <a:ea typeface="Calibri Light"/>
              <a:cs typeface="Calibri Light"/>
            </a:endParaRPr>
          </a:p>
        </p:txBody>
      </p:sp>
      <p:pic>
        <p:nvPicPr>
          <p:cNvPr id="5" name="Picture 4" descr="A picture containing icon&#10;&#10;AI-generated content may be incorrect.">
            <a:extLst>
              <a:ext uri="{FF2B5EF4-FFF2-40B4-BE49-F238E27FC236}">
                <a16:creationId xmlns:a16="http://schemas.microsoft.com/office/drawing/2014/main" id="{AB01FA14-EF1C-6D4B-AD6F-FA79A3DBB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8" y="1170070"/>
            <a:ext cx="2449486" cy="399916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9C5090-7D25-41E3-A6D3-CCAEE505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BF8809-0DAC-41E5-A212-ACB4A01BE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40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64C69-E55B-1A91-79C7-4916CD0CA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West Chicago Historic Rates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7CAE9D-3DDE-149F-A081-AA81E8F2C5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164571"/>
              </p:ext>
            </p:extLst>
          </p:nvPr>
        </p:nvGraphicFramePr>
        <p:xfrm>
          <a:off x="1096963" y="1793347"/>
          <a:ext cx="10058394" cy="4124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399">
                  <a:extLst>
                    <a:ext uri="{9D8B030D-6E8A-4147-A177-3AD203B41FA5}">
                      <a16:colId xmlns:a16="http://schemas.microsoft.com/office/drawing/2014/main" val="2582458453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2939558212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1583913387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1226958145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3833148355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91093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Ordinance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Date Passed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Date Effective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Water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Sewer (Residential)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Sewer (Commercial)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8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05-O-0009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5/1/2006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5/1/2006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$2.90* 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($3.88)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$2.68* ($3.58)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3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07-O-0019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7/1/2007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$2.90* 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($3.88)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$2.90* ($3.88)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$3.06* ($4.09)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6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08-O-0006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7/1/2008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$2.90* 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($3.88)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$3.50* ($4.68)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$3.66* ($4.89)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4878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$2.90* </a:t>
                      </a: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($3.88)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$4.20* ($5.61)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$4.36* ($5.82)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4362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12-O-0010**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4/11/2012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4/11/2012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$3.88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$5.61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$5.82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2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19-O-0018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5/20/2019 &amp; 5/20/2020***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$5.00 ($3.88 until 7/1/2022)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$7.00 ($5.61 until 7/1/2022)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$7.30 ($5.82 until 7/1/2022)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0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22-O-0036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12/5/2022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7/1/2023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$10.30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4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23-O-0025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9/5/23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1/1/25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$9.45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2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23-O-0025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9/5/23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1/1/26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$11.34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099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418D51-8B7D-995B-7498-9903364E3BB1}"/>
              </a:ext>
            </a:extLst>
          </p:cNvPr>
          <p:cNvSpPr txBox="1"/>
          <p:nvPr/>
        </p:nvSpPr>
        <p:spPr>
          <a:xfrm>
            <a:off x="1096666" y="5875971"/>
            <a:ext cx="97194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ea typeface="Calibri"/>
                <a:cs typeface="Calibri"/>
              </a:rPr>
              <a:t>*</a:t>
            </a:r>
            <a:r>
              <a:rPr lang="en-US" sz="1400">
                <a:solidFill>
                  <a:srgbClr val="FF0000"/>
                </a:solidFill>
                <a:ea typeface="Calibri"/>
                <a:cs typeface="Calibri"/>
              </a:rPr>
              <a:t>rates are per 100 cubic feet . </a:t>
            </a:r>
            <a:r>
              <a:rPr lang="en-US" sz="1400" b="1">
                <a:solidFill>
                  <a:srgbClr val="FF0000"/>
                </a:solidFill>
                <a:ea typeface="Calibri"/>
                <a:cs typeface="Calibri"/>
              </a:rPr>
              <a:t>**</a:t>
            </a:r>
            <a:r>
              <a:rPr lang="en-US" sz="1400">
                <a:solidFill>
                  <a:srgbClr val="FF0000"/>
                </a:solidFill>
                <a:ea typeface="Calibri"/>
                <a:cs typeface="Calibri"/>
              </a:rPr>
              <a:t>rates were switched to per 1,000 gallons (100 cubic feet = 748.5 gallons)</a:t>
            </a:r>
            <a:endParaRPr lang="en-US" sz="1400">
              <a:ea typeface="Calibri"/>
              <a:cs typeface="Calibri"/>
            </a:endParaRPr>
          </a:p>
          <a:p>
            <a:r>
              <a:rPr lang="en-US" sz="1400" b="1">
                <a:solidFill>
                  <a:srgbClr val="FF0000"/>
                </a:solidFill>
                <a:ea typeface="Calibri"/>
                <a:cs typeface="Calibri"/>
              </a:rPr>
              <a:t>***</a:t>
            </a:r>
            <a:r>
              <a:rPr lang="en-US" sz="1400">
                <a:solidFill>
                  <a:srgbClr val="FF0000"/>
                </a:solidFill>
                <a:ea typeface="Calibri"/>
                <a:cs typeface="Calibri"/>
              </a:rPr>
              <a:t>Only rates effective 5/20/2020 were implemented on 7/1/2022 due to the pandemic</a:t>
            </a:r>
          </a:p>
        </p:txBody>
      </p:sp>
    </p:spTree>
    <p:extLst>
      <p:ext uri="{BB962C8B-B14F-4D97-AF65-F5344CB8AC3E}">
        <p14:creationId xmlns:p14="http://schemas.microsoft.com/office/powerpoint/2010/main" val="2674014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A300A-850E-2AA5-F3D8-5A3100648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EFF15-2C96-3BD1-3BD3-936E20D4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274313"/>
            <a:ext cx="10058400" cy="1450757"/>
          </a:xfrm>
        </p:spPr>
        <p:txBody>
          <a:bodyPr/>
          <a:lstStyle/>
          <a:p>
            <a:r>
              <a:rPr lang="en-US">
                <a:ea typeface="Calibri Light"/>
                <a:cs typeface="Calibri Light"/>
              </a:rPr>
              <a:t>Rate Comparison (Avg $10.86/$6.96)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9EA8FB-A2F6-8F6B-EF58-632B86B512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619454"/>
              </p:ext>
            </p:extLst>
          </p:nvPr>
        </p:nvGraphicFramePr>
        <p:xfrm>
          <a:off x="1096963" y="1206250"/>
          <a:ext cx="10087830" cy="4626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566">
                  <a:extLst>
                    <a:ext uri="{9D8B030D-6E8A-4147-A177-3AD203B41FA5}">
                      <a16:colId xmlns:a16="http://schemas.microsoft.com/office/drawing/2014/main" val="3987198593"/>
                    </a:ext>
                  </a:extLst>
                </a:gridCol>
                <a:gridCol w="2017566">
                  <a:extLst>
                    <a:ext uri="{9D8B030D-6E8A-4147-A177-3AD203B41FA5}">
                      <a16:colId xmlns:a16="http://schemas.microsoft.com/office/drawing/2014/main" val="2421062335"/>
                    </a:ext>
                  </a:extLst>
                </a:gridCol>
                <a:gridCol w="2017566">
                  <a:extLst>
                    <a:ext uri="{9D8B030D-6E8A-4147-A177-3AD203B41FA5}">
                      <a16:colId xmlns:a16="http://schemas.microsoft.com/office/drawing/2014/main" val="1495751501"/>
                    </a:ext>
                  </a:extLst>
                </a:gridCol>
                <a:gridCol w="2017566">
                  <a:extLst>
                    <a:ext uri="{9D8B030D-6E8A-4147-A177-3AD203B41FA5}">
                      <a16:colId xmlns:a16="http://schemas.microsoft.com/office/drawing/2014/main" val="637375526"/>
                    </a:ext>
                  </a:extLst>
                </a:gridCol>
                <a:gridCol w="2017566">
                  <a:extLst>
                    <a:ext uri="{9D8B030D-6E8A-4147-A177-3AD203B41FA5}">
                      <a16:colId xmlns:a16="http://schemas.microsoft.com/office/drawing/2014/main" val="520849070"/>
                    </a:ext>
                  </a:extLst>
                </a:gridCol>
              </a:tblGrid>
              <a:tr h="603634">
                <a:tc>
                  <a:txBody>
                    <a:bodyPr/>
                    <a:lstStyle/>
                    <a:p>
                      <a:r>
                        <a:rPr lang="en-US" sz="1600"/>
                        <a:t>Municipality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Approx.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Approx. Area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600"/>
                        <a:t>(Square Miles)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Water Rates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600"/>
                        <a:t>(1,000 Gallons)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Sewer Rates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600"/>
                        <a:t>(1,000 Gallons)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28650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West 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$11.00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54486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Downers Grove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49,400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$3.65*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83793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Lombard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43,300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$7.74*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53868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Addison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34,800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64006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Woodridge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$6.47*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47261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Elmhurst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62422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Wheaton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52,300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$7.90*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48947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Glen Ellyn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28,000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$7.57*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512422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Westmont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23,600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$12.36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$3.65*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18786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Lisle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22,900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$6.24*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701777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Villa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21,400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$3.85*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44723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Darien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21,500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$5.57*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856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DE4267-0FD3-A472-4BAF-B7F17124AAD8}"/>
              </a:ext>
            </a:extLst>
          </p:cNvPr>
          <p:cNvSpPr txBox="1"/>
          <p:nvPr/>
        </p:nvSpPr>
        <p:spPr>
          <a:xfrm>
            <a:off x="1091924" y="5872646"/>
            <a:ext cx="10084536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B050"/>
                </a:solidFill>
                <a:ea typeface="Calibri"/>
                <a:cs typeface="Calibri"/>
              </a:rPr>
              <a:t>*served wholly/partially by various sanitary districts</a:t>
            </a:r>
          </a:p>
        </p:txBody>
      </p:sp>
    </p:spTree>
    <p:extLst>
      <p:ext uri="{BB962C8B-B14F-4D97-AF65-F5344CB8AC3E}">
        <p14:creationId xmlns:p14="http://schemas.microsoft.com/office/powerpoint/2010/main" val="48138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10E4B-DF52-B50A-6B17-863A74EE7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AB27B-65C5-C5A3-DF4A-52D39D24B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Rate Comparison – Continued ($9.12/$8.38)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3AD924-9B4D-C7EE-3F71-D1B22D9D64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6713757"/>
              </p:ext>
            </p:extLst>
          </p:nvPr>
        </p:nvGraphicFramePr>
        <p:xfrm>
          <a:off x="1106424" y="1846263"/>
          <a:ext cx="9951369" cy="295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705">
                  <a:extLst>
                    <a:ext uri="{9D8B030D-6E8A-4147-A177-3AD203B41FA5}">
                      <a16:colId xmlns:a16="http://schemas.microsoft.com/office/drawing/2014/main" val="3987198593"/>
                    </a:ext>
                  </a:extLst>
                </a:gridCol>
                <a:gridCol w="1992166">
                  <a:extLst>
                    <a:ext uri="{9D8B030D-6E8A-4147-A177-3AD203B41FA5}">
                      <a16:colId xmlns:a16="http://schemas.microsoft.com/office/drawing/2014/main" val="2421062335"/>
                    </a:ext>
                  </a:extLst>
                </a:gridCol>
                <a:gridCol w="1992166">
                  <a:extLst>
                    <a:ext uri="{9D8B030D-6E8A-4147-A177-3AD203B41FA5}">
                      <a16:colId xmlns:a16="http://schemas.microsoft.com/office/drawing/2014/main" val="1495751501"/>
                    </a:ext>
                  </a:extLst>
                </a:gridCol>
                <a:gridCol w="1992166">
                  <a:extLst>
                    <a:ext uri="{9D8B030D-6E8A-4147-A177-3AD203B41FA5}">
                      <a16:colId xmlns:a16="http://schemas.microsoft.com/office/drawing/2014/main" val="637375526"/>
                    </a:ext>
                  </a:extLst>
                </a:gridCol>
                <a:gridCol w="1992166">
                  <a:extLst>
                    <a:ext uri="{9D8B030D-6E8A-4147-A177-3AD203B41FA5}">
                      <a16:colId xmlns:a16="http://schemas.microsoft.com/office/drawing/2014/main" val="520849070"/>
                    </a:ext>
                  </a:extLst>
                </a:gridCol>
              </a:tblGrid>
              <a:tr h="603634">
                <a:tc>
                  <a:txBody>
                    <a:bodyPr/>
                    <a:lstStyle/>
                    <a:p>
                      <a:r>
                        <a:rPr lang="en-US" sz="1600"/>
                        <a:t>Municipality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Approx.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Approx. Area (Square Miles)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Water Rates (1,000 Gallons)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Sewer Rates (1,000 Gallons)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28650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West 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$11.00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54486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Aurora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175,700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$10.29**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$11.07*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83793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Batavia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$5.79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$8.66*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53868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St. Charles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32,400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$11.70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64006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Montgomery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22,900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$8.93**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$8.26*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47261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Elgin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112,400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$8.17**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$5.87*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62422"/>
                  </a:ext>
                </a:extLst>
              </a:tr>
              <a:tr h="314392">
                <a:tc>
                  <a:txBody>
                    <a:bodyPr/>
                    <a:lstStyle/>
                    <a:p>
                      <a:r>
                        <a:rPr lang="en-US" sz="1600"/>
                        <a:t>Geneva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B050"/>
                          </a:solidFill>
                        </a:rPr>
                        <a:t>$4.96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4894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76B106-89FC-5CE3-5E64-E4A87526DB9F}"/>
              </a:ext>
            </a:extLst>
          </p:cNvPr>
          <p:cNvSpPr txBox="1"/>
          <p:nvPr/>
        </p:nvSpPr>
        <p:spPr>
          <a:xfrm>
            <a:off x="1094224" y="4822258"/>
            <a:ext cx="531651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B050"/>
                </a:solidFill>
                <a:ea typeface="Calibri"/>
                <a:cs typeface="Calibri"/>
              </a:rPr>
              <a:t>*</a:t>
            </a:r>
            <a:r>
              <a:rPr lang="en-US" sz="1600">
                <a:solidFill>
                  <a:srgbClr val="00B050"/>
                </a:solidFill>
                <a:ea typeface="Calibri"/>
                <a:cs typeface="Calibri"/>
              </a:rPr>
              <a:t>served wholly/partially by various sanitary districts</a:t>
            </a:r>
          </a:p>
          <a:p>
            <a:r>
              <a:rPr lang="en-US" sz="1600" b="1">
                <a:solidFill>
                  <a:srgbClr val="FF0000"/>
                </a:solidFill>
                <a:ea typeface="Calibri"/>
                <a:cs typeface="Calibri"/>
              </a:rPr>
              <a:t>**</a:t>
            </a:r>
            <a:r>
              <a:rPr lang="en-US" sz="1600">
                <a:solidFill>
                  <a:srgbClr val="FF0000"/>
                </a:solidFill>
                <a:ea typeface="Calibri"/>
                <a:cs typeface="Calibri"/>
              </a:rPr>
              <a:t> lime softening water treatment plant like West Chicago</a:t>
            </a:r>
          </a:p>
        </p:txBody>
      </p:sp>
    </p:spTree>
    <p:extLst>
      <p:ext uri="{BB962C8B-B14F-4D97-AF65-F5344CB8AC3E}">
        <p14:creationId xmlns:p14="http://schemas.microsoft.com/office/powerpoint/2010/main" val="1985951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8E5C-5C1A-FC10-F25E-E64A7340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A4368-D01A-C215-770D-709158271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Rate Comparison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36A71C9-0817-479D-1736-B3274B7000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3856481"/>
              </p:ext>
            </p:extLst>
          </p:nvPr>
        </p:nvGraphicFramePr>
        <p:xfrm>
          <a:off x="2804583" y="1715559"/>
          <a:ext cx="6635750" cy="4580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12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251D1-F111-F07C-072B-67DAA826B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05A0-081F-50C2-3E25-7A298A2C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Rate Comparison – Key Takeaways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A8F04-091A-F4B0-A5D9-7903582EB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Similar-sized communities aren't directly comparable</a:t>
            </a:r>
            <a:endParaRPr lang="en-US"/>
          </a:p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West Chicago is the only DuPage County community with a centralized Water Treatment Plant and a Wastewater Treatment Plant</a:t>
            </a:r>
          </a:p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Most DuPage County communities are served by DuPage Water Commission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83540" lvl="2" indent="0">
              <a:buNone/>
            </a:pPr>
            <a:r>
              <a:rPr lang="en-US" sz="1600">
                <a:ea typeface="Calibri" panose="020F0502020204030204"/>
                <a:cs typeface="Calibri" panose="020F0502020204030204"/>
              </a:rPr>
              <a:t>(No Active Wells or WTP)</a:t>
            </a:r>
          </a:p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Many are served by separate Sanitary Districts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83540" lvl="2" indent="0">
              <a:buNone/>
            </a:pPr>
            <a:r>
              <a:rPr lang="en-US" sz="1600">
                <a:ea typeface="Calibri" panose="020F0502020204030204"/>
                <a:cs typeface="Calibri" panose="020F0502020204030204"/>
              </a:rPr>
              <a:t>(independent taxing bodies-cost on property tax bill)</a:t>
            </a:r>
          </a:p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Rates should be based on infrastructure maintained locally, not population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F0502020204030204" pitchFamily="34" charset="0"/>
              <a:buChar char="•"/>
            </a:pPr>
            <a:r>
              <a:rPr lang="en-US" sz="2400">
                <a:ea typeface="Calibri" panose="020F0502020204030204"/>
                <a:cs typeface="Calibri" panose="020F0502020204030204"/>
              </a:rPr>
              <a:t>A water/sewer rate study is underway</a:t>
            </a:r>
          </a:p>
          <a:p>
            <a:pPr>
              <a:buFont typeface="Arial" panose="020F0502020204030204" pitchFamily="34" charset="0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83107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083CF-248F-8B3C-1E33-1FA934DF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3918-2F95-9B4F-476C-3AA74DAD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Pre-planned Rate Schedule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D00052-C49A-15E0-FC06-338748EE68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992656"/>
              </p:ext>
            </p:extLst>
          </p:nvPr>
        </p:nvGraphicFramePr>
        <p:xfrm>
          <a:off x="1104347" y="1844260"/>
          <a:ext cx="10040352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362">
                  <a:extLst>
                    <a:ext uri="{9D8B030D-6E8A-4147-A177-3AD203B41FA5}">
                      <a16:colId xmlns:a16="http://schemas.microsoft.com/office/drawing/2014/main" val="2582458453"/>
                    </a:ext>
                  </a:extLst>
                </a:gridCol>
                <a:gridCol w="1676398">
                  <a:extLst>
                    <a:ext uri="{9D8B030D-6E8A-4147-A177-3AD203B41FA5}">
                      <a16:colId xmlns:a16="http://schemas.microsoft.com/office/drawing/2014/main" val="2939558212"/>
                    </a:ext>
                  </a:extLst>
                </a:gridCol>
                <a:gridCol w="1676398">
                  <a:extLst>
                    <a:ext uri="{9D8B030D-6E8A-4147-A177-3AD203B41FA5}">
                      <a16:colId xmlns:a16="http://schemas.microsoft.com/office/drawing/2014/main" val="1583913387"/>
                    </a:ext>
                  </a:extLst>
                </a:gridCol>
                <a:gridCol w="1676398">
                  <a:extLst>
                    <a:ext uri="{9D8B030D-6E8A-4147-A177-3AD203B41FA5}">
                      <a16:colId xmlns:a16="http://schemas.microsoft.com/office/drawing/2014/main" val="1226958145"/>
                    </a:ext>
                  </a:extLst>
                </a:gridCol>
                <a:gridCol w="1676398">
                  <a:extLst>
                    <a:ext uri="{9D8B030D-6E8A-4147-A177-3AD203B41FA5}">
                      <a16:colId xmlns:a16="http://schemas.microsoft.com/office/drawing/2014/main" val="3833148355"/>
                    </a:ext>
                  </a:extLst>
                </a:gridCol>
                <a:gridCol w="1676398">
                  <a:extLst>
                    <a:ext uri="{9D8B030D-6E8A-4147-A177-3AD203B41FA5}">
                      <a16:colId xmlns:a16="http://schemas.microsoft.com/office/drawing/2014/main" val="91093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Ordinance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Date Passed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Date Effective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Water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Sewer (Residential)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Sewer (Commercial)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8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23-O-0025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9/5/23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1/1/26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$9.90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$11.34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3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9/5/23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1/1/27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$10.40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$11.86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6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9/5/23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1/1/28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$12.53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4878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4BC2D1-79B9-0D61-230F-5D1465799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075515"/>
              </p:ext>
            </p:extLst>
          </p:nvPr>
        </p:nvGraphicFramePr>
        <p:xfrm>
          <a:off x="2044810" y="4079593"/>
          <a:ext cx="8168640" cy="1854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728">
                  <a:extLst>
                    <a:ext uri="{9D8B030D-6E8A-4147-A177-3AD203B41FA5}">
                      <a16:colId xmlns:a16="http://schemas.microsoft.com/office/drawing/2014/main" val="236370366"/>
                    </a:ext>
                  </a:extLst>
                </a:gridCol>
                <a:gridCol w="1633728">
                  <a:extLst>
                    <a:ext uri="{9D8B030D-6E8A-4147-A177-3AD203B41FA5}">
                      <a16:colId xmlns:a16="http://schemas.microsoft.com/office/drawing/2014/main" val="3719017617"/>
                    </a:ext>
                  </a:extLst>
                </a:gridCol>
                <a:gridCol w="1633728">
                  <a:extLst>
                    <a:ext uri="{9D8B030D-6E8A-4147-A177-3AD203B41FA5}">
                      <a16:colId xmlns:a16="http://schemas.microsoft.com/office/drawing/2014/main" val="2683413650"/>
                    </a:ext>
                  </a:extLst>
                </a:gridCol>
                <a:gridCol w="1633728">
                  <a:extLst>
                    <a:ext uri="{9D8B030D-6E8A-4147-A177-3AD203B41FA5}">
                      <a16:colId xmlns:a16="http://schemas.microsoft.com/office/drawing/2014/main" val="3093234706"/>
                    </a:ext>
                  </a:extLst>
                </a:gridCol>
                <a:gridCol w="1633728">
                  <a:extLst>
                    <a:ext uri="{9D8B030D-6E8A-4147-A177-3AD203B41FA5}">
                      <a16:colId xmlns:a16="http://schemas.microsoft.com/office/drawing/2014/main" val="172317428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/>
                        <a:t>Average Bi-Monthly Residential Water &amp; Sewer Bill </a:t>
                      </a:r>
                      <a:r>
                        <a:rPr lang="en-US" sz="1200"/>
                        <a:t>(15,000 gallons usage, ¾" meter)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8448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$148.21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$153.84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$160.09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$167.60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3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Sewer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$161.50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$169.00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$176.50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$186.25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48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b="1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$309.71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$322.84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$336.59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$353.85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18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137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3924-5429-F56F-8063-DCF794E4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Status of the Rate Study &amp; Staff </a:t>
            </a:r>
            <a:r>
              <a:rPr lang="en-US" err="1">
                <a:ea typeface="Calibri Light"/>
                <a:cs typeface="Calibri Light"/>
              </a:rPr>
              <a:t>Recommen</a:t>
            </a:r>
            <a:r>
              <a:rPr lang="en-US">
                <a:ea typeface="Calibri Light"/>
                <a:cs typeface="Calibri Light"/>
              </a:rPr>
              <a:t>dation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0E8CB-58D5-BED6-8247-6CF9313D1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2900" indent="-342900">
              <a:buFont typeface="Arial,Sans-Serif" panose="020F0502020204030204" pitchFamily="34" charset="0"/>
              <a:buChar char="•"/>
            </a:pPr>
            <a:r>
              <a:rPr lang="en-US" sz="2200">
                <a:ea typeface="Calibri"/>
                <a:cs typeface="Calibri"/>
              </a:rPr>
              <a:t>Contract executed on May 18, 2026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marL="342900" indent="-342900">
              <a:buFont typeface="Arial,Sans-Serif" panose="020F0502020204030204" pitchFamily="34" charset="0"/>
              <a:buChar char="•"/>
            </a:pP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Project kickoff meeting held on June 18, 2026</a:t>
            </a:r>
          </a:p>
          <a:p>
            <a:pPr marL="342900" indent="-342900">
              <a:buFont typeface="Arial,Sans-Serif" panose="020F0502020204030204" pitchFamily="34" charset="0"/>
              <a:buChar char="•"/>
            </a:pP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Interactive meetings held on August 12 and October 8 – Reviewed current infrastructure water and sewer systems; current and proposed 5-year CIP; inflation </a:t>
            </a:r>
            <a:r>
              <a:rPr lang="en-US" sz="2200" err="1">
                <a:solidFill>
                  <a:srgbClr val="404040"/>
                </a:solidFill>
                <a:ea typeface="Calibri"/>
                <a:cs typeface="Calibri"/>
              </a:rPr>
              <a:t>assump</a:t>
            </a: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tions; funding alternatives; financial modeling and</a:t>
            </a:r>
            <a:r>
              <a:rPr lang="en-US">
                <a:solidFill>
                  <a:srgbClr val="404040"/>
                </a:solidFill>
                <a:ea typeface="Calibri"/>
                <a:cs typeface="Calibri"/>
              </a:rPr>
              <a:t> </a:t>
            </a: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long-term planning including but not limited to water meter replacement, emergency connections, declining demand, </a:t>
            </a:r>
            <a:r>
              <a:rPr lang="en-US" sz="2200" err="1">
                <a:solidFill>
                  <a:srgbClr val="404040"/>
                </a:solidFill>
                <a:ea typeface="Calibri"/>
                <a:cs typeface="Calibri"/>
              </a:rPr>
              <a:t>waterm</a:t>
            </a: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ain replacement program, wastewater treatment, lift station consolidation, etc. </a:t>
            </a:r>
          </a:p>
          <a:p>
            <a:pPr marL="342900" indent="-342900">
              <a:buFont typeface="Arial,Sans-Serif" panose="020F0502020204030204" pitchFamily="34" charset="0"/>
              <a:buChar char="•"/>
            </a:pP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Expected to be completed in Early 2027.</a:t>
            </a:r>
          </a:p>
          <a:p>
            <a:pPr marL="342900" indent="-342900">
              <a:buFont typeface="Arial,Sans-Serif" panose="020F0502020204030204" pitchFamily="34" charset="0"/>
              <a:buChar char="•"/>
            </a:pPr>
            <a:r>
              <a:rPr lang="en-US" sz="2200">
                <a:solidFill>
                  <a:srgbClr val="404040"/>
                </a:solidFill>
                <a:ea typeface="Calibri"/>
                <a:cs typeface="Calibri"/>
              </a:rPr>
              <a:t>Staff recommendation is to continue with pre-planned rate increase in 2027.</a:t>
            </a:r>
          </a:p>
          <a:p>
            <a:pPr marL="342900" indent="-342900">
              <a:buFont typeface="Arial,Sans-Serif" panose="020F0502020204030204" pitchFamily="34" charset="0"/>
              <a:buChar char="•"/>
            </a:pPr>
            <a:endParaRPr lang="en-US" sz="2200">
              <a:solidFill>
                <a:srgbClr val="404040"/>
              </a:solidFill>
              <a:ea typeface="Calibri"/>
              <a:cs typeface="Calibri"/>
            </a:endParaRPr>
          </a:p>
          <a:p>
            <a:pPr marL="342900" indent="-342900">
              <a:buFont typeface="Arial,Sans-Serif" panose="020F0502020204030204" pitchFamily="34" charset="0"/>
              <a:buChar char="•"/>
            </a:pPr>
            <a:endParaRPr lang="en-US" sz="2200">
              <a:solidFill>
                <a:srgbClr val="404040"/>
              </a:solidFill>
              <a:ea typeface="Calibri"/>
              <a:cs typeface="Calibri"/>
            </a:endParaRPr>
          </a:p>
          <a:p>
            <a:endParaRPr lang="en-US">
              <a:solidFill>
                <a:srgbClr val="40404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5775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663FAE-9210-4F32-1D24-9B25C776D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9C6C24-5390-5C9F-B9A2-A62D6BE77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97A32A-2084-FDE1-9D16-0E9D44F98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5AB1C64-9F99-6029-F3A1-6B152688F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455621"/>
            <a:ext cx="6269347" cy="1238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Seeking Direction if Different than proposed</a:t>
            </a:r>
          </a:p>
        </p:txBody>
      </p:sp>
      <p:pic>
        <p:nvPicPr>
          <p:cNvPr id="5" name="Picture 4" descr="A picture containing icon&#10;&#10;AI-generated content may be incorrect.">
            <a:extLst>
              <a:ext uri="{FF2B5EF4-FFF2-40B4-BE49-F238E27FC236}">
                <a16:creationId xmlns:a16="http://schemas.microsoft.com/office/drawing/2014/main" id="{E708BF4A-6C89-63B2-40CD-2BE59380A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83" y="620720"/>
            <a:ext cx="3115746" cy="508693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7FDF3B-4303-D548-F9E8-81142079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2A28542-2788-9419-E94F-AAAB4DA22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26CE7F-AE3A-C395-1EDE-218B343E3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876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3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FED972"/>
      </a:accent1>
      <a:accent2>
        <a:srgbClr val="D59F01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b1cb3a5-e1ee-458f-8176-f835be5751ae}" enabled="0" method="" siteId="{5b1cb3a5-e1ee-458f-8176-f835be5751a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Retrospect</vt:lpstr>
      <vt:lpstr>West Chicago FY 27 Water/Sewer Workshop</vt:lpstr>
      <vt:lpstr>Fund Background</vt:lpstr>
      <vt:lpstr>Water Infrastructure at a glance</vt:lpstr>
      <vt:lpstr>Sewer Infrastructure at a glance</vt:lpstr>
      <vt:lpstr>Aging &amp; Inadequate Infrastructure</vt:lpstr>
      <vt:lpstr>Aging &amp; Inadequate Infrastructure</vt:lpstr>
      <vt:lpstr>Revenue &amp; Expenses</vt:lpstr>
      <vt:lpstr>FY 27 – 31 Water Estimated  Revenue vs. Expenses </vt:lpstr>
      <vt:lpstr>FY 27 – 31 Water Estimated  Revenue vs. Expenses </vt:lpstr>
      <vt:lpstr>FY 27 – 31 Estimated Sewer  Revenue vs. Expenses  </vt:lpstr>
      <vt:lpstr>FY 27 – 31 Estimated Sewer  Revenue vs. Expenses  </vt:lpstr>
      <vt:lpstr>Water CIP Program</vt:lpstr>
      <vt:lpstr>Project Determination</vt:lpstr>
      <vt:lpstr>5 YR Water-Sewer Capital Improvement  Program  </vt:lpstr>
      <vt:lpstr>Watermain Break History 2007-2022  </vt:lpstr>
      <vt:lpstr>Rate Timeline</vt:lpstr>
      <vt:lpstr>West Chicago Historic Rates</vt:lpstr>
      <vt:lpstr>Rate Comparison (Avg $10.86/$6.96)</vt:lpstr>
      <vt:lpstr>Rate Comparison – Continued ($9.12/$8.38)</vt:lpstr>
      <vt:lpstr>Rate Comparison </vt:lpstr>
      <vt:lpstr>Rate Comparison – Key Takeaways</vt:lpstr>
      <vt:lpstr>Pre-planned Rate Schedule</vt:lpstr>
      <vt:lpstr>Status of the Rate Study &amp; Staff Recommendation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 Messino</dc:creator>
  <cp:revision>10</cp:revision>
  <cp:lastPrinted>2025-08-12T13:07:02Z</cp:lastPrinted>
  <dcterms:created xsi:type="dcterms:W3CDTF">2025-08-07T22:16:25Z</dcterms:created>
  <dcterms:modified xsi:type="dcterms:W3CDTF">2026-10-22T18:11:47Z</dcterms:modified>
</cp:coreProperties>
</file>